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4608" r:id="rId3"/>
    <p:sldId id="4614" r:id="rId4"/>
    <p:sldId id="4611" r:id="rId5"/>
    <p:sldId id="4613" r:id="rId6"/>
    <p:sldId id="311" r:id="rId7"/>
    <p:sldId id="312" r:id="rId8"/>
    <p:sldId id="4610" r:id="rId9"/>
    <p:sldId id="4615" r:id="rId10"/>
    <p:sldId id="4616"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showGuides="1">
      <p:cViewPr varScale="1">
        <p:scale>
          <a:sx n="94" d="100"/>
          <a:sy n="94" d="100"/>
        </p:scale>
        <p:origin x="154" y="1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c0047328\Desktop\&#9632;&#12479;&#12490;&#12505;&#32076;&#21942;\&#20316;&#26989;\&#12502;&#12521;&#12531;&#12489;&#12473;&#12452;&#12483;&#1248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c0047328\Desktop\&#9632;&#12479;&#12490;&#12505;&#32076;&#21942;\&#20316;&#26989;\&#12502;&#12521;&#12531;&#12489;&#12473;&#12452;&#12483;&#1248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absv20.ad.win.bc-extra.net\&#24195;&#21578;&#37096;\&#12477;&#12522;&#12517;&#12540;&#12471;&#12519;&#12531;&#12469;&#12540;&#12499;&#12473;&#35506;\01_&#12383;&#12414;&#12402;&#12424;\&#12383;&#12414;&#12402;&#12424;&#12450;&#12531;&#12465;&#12540;&#12488;\&#12304;&#12521;&#12531;&#12461;&#12531;&#12464;&#20225;&#30011;&#12305;&#12288;&#65290;&#22806;&#37096;&#36578;&#36865;&#31105;&#27490;\&#12304;2021&#24180;&#12305;\&#9632;&#35519;&#26619;&#32080;&#26524;&#12288;&#38543;&#26178;&#24046;&#12375;&#26367;&#12360;\B2\&#12304;&#38598;&#35336;&#12305;2021&#24180;&#32946;&#20816;&#12464;&#12483;&#12474;&#12450;&#12531;&#12465;&#12540;&#12488;%20B2(1108848)_matching_G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absv20.ad.win.bc-extra.net\&#24195;&#21578;&#37096;\&#12477;&#12522;&#12517;&#12540;&#12471;&#12519;&#12531;&#12469;&#12540;&#12499;&#12473;&#35506;\01_&#12383;&#12414;&#12402;&#12424;\&#12383;&#12414;&#12402;&#12424;&#24195;&#21578;&#20225;&#30011;\&#12304;&#31038;&#22806;&#31192;&#12305;&#26032;&#21109;&#21002;&#12395;&#12416;&#12369;&#12390;\&#21942;&#26989;&#12469;&#12509;&#12540;&#12488;&#29992;_&#35519;&#26619;&#32080;&#26524;\&#12525;&#12540;&#12487;&#12540;&#12479;\&#38291;&#25509;&#24066;&#22580;\&#9313;&#32654;&#23481;&#12539;&#39154;&#26009;&#12539;&#39135;&#21697;&#12539;&#26085;&#29992;&#21697;&#12539;&#23429;&#37197;&#12539;&#12469;&#12502;&#12473;&#12463;&#12539;&#12521;&#12452;&#12501;&#12473;&#12479;&#12452;&#12523;\1100288_GT\&#8251;&#22823;&#35199;&#32232;&#38598;&#8251;1100288_G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absv20.ad.win.bc-extra.net\&#24195;&#21578;&#37096;\&#12477;&#12522;&#12517;&#12540;&#12471;&#12519;&#12531;&#12469;&#12540;&#12499;&#12473;&#35506;\01_&#12383;&#12414;&#12402;&#12424;\&#12383;&#12414;&#12402;&#12424;&#24195;&#21578;&#20225;&#30011;\&#12304;&#31038;&#22806;&#31192;&#12305;&#26032;&#21109;&#21002;&#12395;&#12416;&#12369;&#12390;\&#21942;&#26989;&#12469;&#12509;&#12540;&#12488;&#29992;_&#35519;&#26619;&#32080;&#26524;\&#12525;&#12540;&#12487;&#12540;&#12479;\&#38291;&#25509;&#24066;&#22580;\&#9313;&#32654;&#23481;&#12539;&#39154;&#26009;&#12539;&#39135;&#21697;&#12539;&#26085;&#29992;&#21697;&#12539;&#23429;&#37197;&#12539;&#12469;&#12502;&#12473;&#12463;&#12539;&#12521;&#12452;&#12501;&#12473;&#12479;&#12452;&#12523;\1100288_GT\&#8251;&#22823;&#35199;&#32232;&#38598;&#8251;1100288_GT.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absv20\&#24195;&#21578;&#37096;\&#12477;&#12522;&#12517;&#12540;&#12471;&#12519;&#12531;&#12469;&#12540;&#12499;&#12473;&#35506;\01_&#12383;&#12414;&#12402;&#12424;\&#12383;&#12414;&#12402;&#12424;&#24195;&#21578;&#20225;&#30011;\&#12304;&#31038;&#22806;&#31192;&#12305;&#26032;&#21109;&#21002;&#12395;&#12416;&#12369;&#12390;\&#35519;&#26619;\&#12525;&#12540;&#12487;&#12540;&#12479;\&#38291;&#25509;&#24066;&#22580;\&#9313;&#32654;&#23481;&#12539;&#39154;&#26009;&#12539;&#39135;&#21697;&#12539;&#26085;&#29992;&#21697;&#12539;&#23429;&#37197;&#12539;&#12469;&#12502;&#12473;&#12463;&#12539;&#12521;&#12452;&#12501;&#12473;&#12479;&#12452;&#12523;\1100288_GT\&#8251;&#22823;&#35199;&#32232;&#38598;&#8251;1100288_GT.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absv20\&#24195;&#21578;&#37096;\&#12477;&#12522;&#12517;&#12540;&#12471;&#12519;&#12531;&#12469;&#12540;&#12499;&#12473;&#35506;\01_&#12383;&#12414;&#12402;&#12424;\&#12383;&#12414;&#12402;&#12424;&#24195;&#21578;&#20225;&#30011;\&#12304;&#31038;&#22806;&#31192;&#12305;&#26032;&#21109;&#21002;&#12395;&#12416;&#12369;&#12390;\&#35519;&#26619;\&#12525;&#12540;&#12487;&#12540;&#12479;\&#38291;&#25509;&#24066;&#22580;\&#9313;&#32654;&#23481;&#12539;&#39154;&#26009;&#12539;&#39135;&#21697;&#12539;&#26085;&#29992;&#21697;&#12539;&#23429;&#37197;&#12539;&#12469;&#12502;&#12473;&#12463;&#12539;&#12521;&#12452;&#12501;&#12473;&#12479;&#12452;&#12523;\1100288_GT\&#8251;&#22823;&#35199;&#32232;&#38598;&#8251;1100288_G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54135271441804E-2"/>
          <c:y val="0.12395926621960521"/>
          <c:w val="0.7411930119453074"/>
          <c:h val="0.70427203889920154"/>
        </c:manualLayout>
      </c:layout>
      <c:lineChart>
        <c:grouping val="standard"/>
        <c:varyColors val="0"/>
        <c:ser>
          <c:idx val="0"/>
          <c:order val="0"/>
          <c:tx>
            <c:strRef>
              <c:f>Sheet1!$F$4</c:f>
              <c:strCache>
                <c:ptCount val="1"/>
                <c:pt idx="0">
                  <c:v>住宅</c:v>
                </c:pt>
              </c:strCache>
            </c:strRef>
          </c:tx>
          <c:spPr>
            <a:ln w="28575" cap="rnd">
              <a:solidFill>
                <a:schemeClr val="accent1"/>
              </a:solidFill>
              <a:round/>
            </a:ln>
            <a:effectLst/>
          </c:spPr>
          <c:marker>
            <c:symbol val="none"/>
          </c:marker>
          <c:cat>
            <c:strRef>
              <c:f>Sheet1!$E$5:$E$9</c:f>
              <c:strCache>
                <c:ptCount val="5"/>
                <c:pt idx="0">
                  <c:v>結婚</c:v>
                </c:pt>
                <c:pt idx="1">
                  <c:v>妊娠</c:v>
                </c:pt>
                <c:pt idx="2">
                  <c:v>出産</c:v>
                </c:pt>
                <c:pt idx="3">
                  <c:v>入園</c:v>
                </c:pt>
                <c:pt idx="4">
                  <c:v>入学</c:v>
                </c:pt>
              </c:strCache>
            </c:strRef>
          </c:cat>
          <c:val>
            <c:numRef>
              <c:f>Sheet1!$F$5:$F$9</c:f>
              <c:numCache>
                <c:formatCode>#,##0_);[Red]\(#,##0\)</c:formatCode>
                <c:ptCount val="5"/>
                <c:pt idx="0">
                  <c:v>28</c:v>
                </c:pt>
                <c:pt idx="1">
                  <c:v>23.9</c:v>
                </c:pt>
                <c:pt idx="2">
                  <c:v>42.8</c:v>
                </c:pt>
                <c:pt idx="3">
                  <c:v>22.200000000000003</c:v>
                </c:pt>
                <c:pt idx="4">
                  <c:v>25.200000000000003</c:v>
                </c:pt>
              </c:numCache>
            </c:numRef>
          </c:val>
          <c:smooth val="0"/>
          <c:extLst>
            <c:ext xmlns:c16="http://schemas.microsoft.com/office/drawing/2014/chart" uri="{C3380CC4-5D6E-409C-BE32-E72D297353CC}">
              <c16:uniqueId val="{00000000-3D4B-4F6E-9ACE-3A75E7A6ECF6}"/>
            </c:ext>
          </c:extLst>
        </c:ser>
        <c:ser>
          <c:idx val="1"/>
          <c:order val="1"/>
          <c:tx>
            <c:strRef>
              <c:f>Sheet1!$G$4</c:f>
              <c:strCache>
                <c:ptCount val="1"/>
                <c:pt idx="0">
                  <c:v>医療保険</c:v>
                </c:pt>
              </c:strCache>
            </c:strRef>
          </c:tx>
          <c:spPr>
            <a:ln w="28575" cap="rnd">
              <a:solidFill>
                <a:schemeClr val="accent2"/>
              </a:solidFill>
              <a:round/>
            </a:ln>
            <a:effectLst/>
          </c:spPr>
          <c:marker>
            <c:symbol val="none"/>
          </c:marker>
          <c:cat>
            <c:strRef>
              <c:f>Sheet1!$E$5:$E$9</c:f>
              <c:strCache>
                <c:ptCount val="5"/>
                <c:pt idx="0">
                  <c:v>結婚</c:v>
                </c:pt>
                <c:pt idx="1">
                  <c:v>妊娠</c:v>
                </c:pt>
                <c:pt idx="2">
                  <c:v>出産</c:v>
                </c:pt>
                <c:pt idx="3">
                  <c:v>入園</c:v>
                </c:pt>
                <c:pt idx="4">
                  <c:v>入学</c:v>
                </c:pt>
              </c:strCache>
            </c:strRef>
          </c:cat>
          <c:val>
            <c:numRef>
              <c:f>Sheet1!$G$5:$G$9</c:f>
              <c:numCache>
                <c:formatCode>#,##0_);[Red]\(#,##0\)</c:formatCode>
                <c:ptCount val="5"/>
                <c:pt idx="0">
                  <c:v>29.9</c:v>
                </c:pt>
                <c:pt idx="1">
                  <c:v>12.8</c:v>
                </c:pt>
                <c:pt idx="2">
                  <c:v>48.1</c:v>
                </c:pt>
                <c:pt idx="3">
                  <c:v>4.0999999999999996</c:v>
                </c:pt>
                <c:pt idx="4">
                  <c:v>3.5</c:v>
                </c:pt>
              </c:numCache>
            </c:numRef>
          </c:val>
          <c:smooth val="0"/>
          <c:extLst>
            <c:ext xmlns:c16="http://schemas.microsoft.com/office/drawing/2014/chart" uri="{C3380CC4-5D6E-409C-BE32-E72D297353CC}">
              <c16:uniqueId val="{00000001-3D4B-4F6E-9ACE-3A75E7A6ECF6}"/>
            </c:ext>
          </c:extLst>
        </c:ser>
        <c:ser>
          <c:idx val="2"/>
          <c:order val="2"/>
          <c:tx>
            <c:strRef>
              <c:f>Sheet1!$H$4</c:f>
              <c:strCache>
                <c:ptCount val="1"/>
                <c:pt idx="0">
                  <c:v>学資保険</c:v>
                </c:pt>
              </c:strCache>
            </c:strRef>
          </c:tx>
          <c:spPr>
            <a:ln w="28575" cap="rnd">
              <a:solidFill>
                <a:schemeClr val="accent3"/>
              </a:solidFill>
              <a:round/>
            </a:ln>
            <a:effectLst/>
          </c:spPr>
          <c:marker>
            <c:symbol val="none"/>
          </c:marker>
          <c:cat>
            <c:strRef>
              <c:f>Sheet1!$E$5:$E$9</c:f>
              <c:strCache>
                <c:ptCount val="5"/>
                <c:pt idx="0">
                  <c:v>結婚</c:v>
                </c:pt>
                <c:pt idx="1">
                  <c:v>妊娠</c:v>
                </c:pt>
                <c:pt idx="2">
                  <c:v>出産</c:v>
                </c:pt>
                <c:pt idx="3">
                  <c:v>入園</c:v>
                </c:pt>
                <c:pt idx="4">
                  <c:v>入学</c:v>
                </c:pt>
              </c:strCache>
            </c:strRef>
          </c:cat>
          <c:val>
            <c:numRef>
              <c:f>Sheet1!$H$5:$H$9</c:f>
              <c:numCache>
                <c:formatCode>#,##0_);[Red]\(#,##0\)</c:formatCode>
                <c:ptCount val="5"/>
                <c:pt idx="0">
                  <c:v>2.5</c:v>
                </c:pt>
                <c:pt idx="1">
                  <c:v>12.4</c:v>
                </c:pt>
                <c:pt idx="2">
                  <c:v>64.8</c:v>
                </c:pt>
                <c:pt idx="3">
                  <c:v>5.0999999999999996</c:v>
                </c:pt>
                <c:pt idx="4">
                  <c:v>4</c:v>
                </c:pt>
              </c:numCache>
            </c:numRef>
          </c:val>
          <c:smooth val="0"/>
          <c:extLst>
            <c:ext xmlns:c16="http://schemas.microsoft.com/office/drawing/2014/chart" uri="{C3380CC4-5D6E-409C-BE32-E72D297353CC}">
              <c16:uniqueId val="{00000002-3D4B-4F6E-9ACE-3A75E7A6ECF6}"/>
            </c:ext>
          </c:extLst>
        </c:ser>
        <c:ser>
          <c:idx val="3"/>
          <c:order val="3"/>
          <c:tx>
            <c:strRef>
              <c:f>Sheet1!$I$4</c:f>
              <c:strCache>
                <c:ptCount val="1"/>
                <c:pt idx="0">
                  <c:v>空気清浄器</c:v>
                </c:pt>
              </c:strCache>
            </c:strRef>
          </c:tx>
          <c:spPr>
            <a:ln w="28575" cap="rnd">
              <a:solidFill>
                <a:schemeClr val="accent4"/>
              </a:solidFill>
              <a:round/>
            </a:ln>
            <a:effectLst/>
          </c:spPr>
          <c:marker>
            <c:symbol val="none"/>
          </c:marker>
          <c:cat>
            <c:strRef>
              <c:f>Sheet1!$E$5:$E$9</c:f>
              <c:strCache>
                <c:ptCount val="5"/>
                <c:pt idx="0">
                  <c:v>結婚</c:v>
                </c:pt>
                <c:pt idx="1">
                  <c:v>妊娠</c:v>
                </c:pt>
                <c:pt idx="2">
                  <c:v>出産</c:v>
                </c:pt>
                <c:pt idx="3">
                  <c:v>入園</c:v>
                </c:pt>
                <c:pt idx="4">
                  <c:v>入学</c:v>
                </c:pt>
              </c:strCache>
            </c:strRef>
          </c:cat>
          <c:val>
            <c:numRef>
              <c:f>Sheet1!$I$5:$I$9</c:f>
              <c:numCache>
                <c:formatCode>#,##0_);[Red]\(#,##0\)</c:formatCode>
                <c:ptCount val="5"/>
                <c:pt idx="0">
                  <c:v>9.4</c:v>
                </c:pt>
                <c:pt idx="1">
                  <c:v>15.5</c:v>
                </c:pt>
                <c:pt idx="2">
                  <c:v>43.3</c:v>
                </c:pt>
                <c:pt idx="3">
                  <c:v>1.3</c:v>
                </c:pt>
                <c:pt idx="4">
                  <c:v>0.30000000000000016</c:v>
                </c:pt>
              </c:numCache>
            </c:numRef>
          </c:val>
          <c:smooth val="0"/>
          <c:extLst>
            <c:ext xmlns:c16="http://schemas.microsoft.com/office/drawing/2014/chart" uri="{C3380CC4-5D6E-409C-BE32-E72D297353CC}">
              <c16:uniqueId val="{00000003-3D4B-4F6E-9ACE-3A75E7A6ECF6}"/>
            </c:ext>
          </c:extLst>
        </c:ser>
        <c:dLbls>
          <c:showLegendKey val="0"/>
          <c:showVal val="0"/>
          <c:showCatName val="0"/>
          <c:showSerName val="0"/>
          <c:showPercent val="0"/>
          <c:showBubbleSize val="0"/>
        </c:dLbls>
        <c:smooth val="0"/>
        <c:axId val="222508928"/>
        <c:axId val="222540928"/>
      </c:lineChart>
      <c:catAx>
        <c:axId val="222508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2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22540928"/>
        <c:crosses val="autoZero"/>
        <c:auto val="1"/>
        <c:lblAlgn val="ctr"/>
        <c:lblOffset val="100"/>
        <c:noMultiLvlLbl val="0"/>
      </c:catAx>
      <c:valAx>
        <c:axId val="222540928"/>
        <c:scaling>
          <c:orientation val="minMax"/>
          <c:max val="65"/>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22508928"/>
        <c:crosses val="autoZero"/>
        <c:crossBetween val="between"/>
      </c:valAx>
      <c:spPr>
        <a:solidFill>
          <a:schemeClr val="bg1"/>
        </a:solidFill>
        <a:ln>
          <a:noFill/>
        </a:ln>
        <a:effectLst/>
      </c:spPr>
    </c:plotArea>
    <c:legend>
      <c:legendPos val="r"/>
      <c:layout>
        <c:manualLayout>
          <c:xMode val="edge"/>
          <c:yMode val="edge"/>
          <c:x val="0.64198747596468864"/>
          <c:y val="0.15943749173097746"/>
          <c:w val="0.29171242540336023"/>
          <c:h val="0.38791033264226632"/>
        </c:manualLayout>
      </c:layout>
      <c:overlay val="0"/>
      <c:spPr>
        <a:noFill/>
        <a:ln>
          <a:noFill/>
        </a:ln>
        <a:effectLst/>
      </c:spPr>
      <c:txPr>
        <a:bodyPr rot="0" spcFirstLastPara="1" vertOverflow="ellipsis" vert="horz" wrap="square" anchor="ctr" anchorCtr="1"/>
        <a:lstStyle/>
        <a:p>
          <a:pPr algn="just">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accent2">
        <a:lumMod val="20000"/>
        <a:lumOff val="80000"/>
      </a:schemeClr>
    </a:solid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5413527144179E-2"/>
          <c:y val="0.12395926621960521"/>
          <c:w val="0.74795276384742249"/>
          <c:h val="0.70427203889920154"/>
        </c:manualLayout>
      </c:layout>
      <c:lineChart>
        <c:grouping val="standard"/>
        <c:varyColors val="0"/>
        <c:ser>
          <c:idx val="0"/>
          <c:order val="0"/>
          <c:tx>
            <c:strRef>
              <c:f>Sheet1!$F$11</c:f>
              <c:strCache>
                <c:ptCount val="1"/>
                <c:pt idx="0">
                  <c:v>アパレル</c:v>
                </c:pt>
              </c:strCache>
            </c:strRef>
          </c:tx>
          <c:spPr>
            <a:ln w="28575" cap="rnd">
              <a:solidFill>
                <a:schemeClr val="accent1"/>
              </a:solidFill>
              <a:round/>
            </a:ln>
            <a:effectLst/>
          </c:spPr>
          <c:marker>
            <c:symbol val="none"/>
          </c:marker>
          <c:cat>
            <c:strRef>
              <c:f>Sheet1!$E$12:$E$16</c:f>
              <c:strCache>
                <c:ptCount val="5"/>
                <c:pt idx="0">
                  <c:v>結婚</c:v>
                </c:pt>
                <c:pt idx="1">
                  <c:v>妊娠</c:v>
                </c:pt>
                <c:pt idx="2">
                  <c:v>出産</c:v>
                </c:pt>
                <c:pt idx="3">
                  <c:v>入園</c:v>
                </c:pt>
                <c:pt idx="4">
                  <c:v>入学</c:v>
                </c:pt>
              </c:strCache>
            </c:strRef>
          </c:cat>
          <c:val>
            <c:numRef>
              <c:f>Sheet1!$F$12:$F$16</c:f>
              <c:numCache>
                <c:formatCode>#,##0_);[Red]\(#,##0\)</c:formatCode>
                <c:ptCount val="5"/>
                <c:pt idx="0">
                  <c:v>20</c:v>
                </c:pt>
                <c:pt idx="1">
                  <c:v>20.8</c:v>
                </c:pt>
                <c:pt idx="2">
                  <c:v>44.7</c:v>
                </c:pt>
                <c:pt idx="3">
                  <c:v>7.4</c:v>
                </c:pt>
                <c:pt idx="4">
                  <c:v>3.8</c:v>
                </c:pt>
              </c:numCache>
            </c:numRef>
          </c:val>
          <c:smooth val="0"/>
          <c:extLst>
            <c:ext xmlns:c16="http://schemas.microsoft.com/office/drawing/2014/chart" uri="{C3380CC4-5D6E-409C-BE32-E72D297353CC}">
              <c16:uniqueId val="{00000000-F004-40A5-821C-1E8DCD658B05}"/>
            </c:ext>
          </c:extLst>
        </c:ser>
        <c:ser>
          <c:idx val="1"/>
          <c:order val="1"/>
          <c:tx>
            <c:strRef>
              <c:f>Sheet1!$G$11</c:f>
              <c:strCache>
                <c:ptCount val="1"/>
                <c:pt idx="0">
                  <c:v>衣料用洗剤・柔軟剤</c:v>
                </c:pt>
              </c:strCache>
            </c:strRef>
          </c:tx>
          <c:spPr>
            <a:ln w="28575" cap="rnd">
              <a:solidFill>
                <a:schemeClr val="accent2"/>
              </a:solidFill>
              <a:round/>
            </a:ln>
            <a:effectLst/>
          </c:spPr>
          <c:marker>
            <c:symbol val="none"/>
          </c:marker>
          <c:cat>
            <c:strRef>
              <c:f>Sheet1!$E$12:$E$16</c:f>
              <c:strCache>
                <c:ptCount val="5"/>
                <c:pt idx="0">
                  <c:v>結婚</c:v>
                </c:pt>
                <c:pt idx="1">
                  <c:v>妊娠</c:v>
                </c:pt>
                <c:pt idx="2">
                  <c:v>出産</c:v>
                </c:pt>
                <c:pt idx="3">
                  <c:v>入園</c:v>
                </c:pt>
                <c:pt idx="4">
                  <c:v>入学</c:v>
                </c:pt>
              </c:strCache>
            </c:strRef>
          </c:cat>
          <c:val>
            <c:numRef>
              <c:f>Sheet1!$G$12:$G$16</c:f>
              <c:numCache>
                <c:formatCode>#,##0_);[Red]\(#,##0\)</c:formatCode>
                <c:ptCount val="5"/>
                <c:pt idx="0">
                  <c:v>8.3495145631068013</c:v>
                </c:pt>
                <c:pt idx="1">
                  <c:v>3.7540453074433642</c:v>
                </c:pt>
                <c:pt idx="2">
                  <c:v>18.511326860841425</c:v>
                </c:pt>
                <c:pt idx="3">
                  <c:v>1.6181229773462789</c:v>
                </c:pt>
                <c:pt idx="4">
                  <c:v>0.77669902912621402</c:v>
                </c:pt>
              </c:numCache>
            </c:numRef>
          </c:val>
          <c:smooth val="0"/>
          <c:extLst>
            <c:ext xmlns:c16="http://schemas.microsoft.com/office/drawing/2014/chart" uri="{C3380CC4-5D6E-409C-BE32-E72D297353CC}">
              <c16:uniqueId val="{00000001-F004-40A5-821C-1E8DCD658B05}"/>
            </c:ext>
          </c:extLst>
        </c:ser>
        <c:ser>
          <c:idx val="2"/>
          <c:order val="2"/>
          <c:tx>
            <c:strRef>
              <c:f>Sheet1!$H$11</c:f>
              <c:strCache>
                <c:ptCount val="1"/>
                <c:pt idx="0">
                  <c:v>ヘアケア</c:v>
                </c:pt>
              </c:strCache>
            </c:strRef>
          </c:tx>
          <c:spPr>
            <a:ln w="28575" cap="rnd">
              <a:solidFill>
                <a:schemeClr val="accent3"/>
              </a:solidFill>
              <a:round/>
            </a:ln>
            <a:effectLst/>
          </c:spPr>
          <c:marker>
            <c:symbol val="none"/>
          </c:marker>
          <c:cat>
            <c:strRef>
              <c:f>Sheet1!$E$12:$E$16</c:f>
              <c:strCache>
                <c:ptCount val="5"/>
                <c:pt idx="0">
                  <c:v>結婚</c:v>
                </c:pt>
                <c:pt idx="1">
                  <c:v>妊娠</c:v>
                </c:pt>
                <c:pt idx="2">
                  <c:v>出産</c:v>
                </c:pt>
                <c:pt idx="3">
                  <c:v>入園</c:v>
                </c:pt>
                <c:pt idx="4">
                  <c:v>入学</c:v>
                </c:pt>
              </c:strCache>
            </c:strRef>
          </c:cat>
          <c:val>
            <c:numRef>
              <c:f>Sheet1!$H$12:$H$16</c:f>
              <c:numCache>
                <c:formatCode>#,##0_);[Red]\(#,##0\)</c:formatCode>
                <c:ptCount val="5"/>
                <c:pt idx="0">
                  <c:v>5.1779935275080877</c:v>
                </c:pt>
                <c:pt idx="1">
                  <c:v>4.4660194174757279</c:v>
                </c:pt>
                <c:pt idx="2">
                  <c:v>10.032362459546926</c:v>
                </c:pt>
                <c:pt idx="3">
                  <c:v>0.9061488673139162</c:v>
                </c:pt>
                <c:pt idx="4">
                  <c:v>0.25889967637540467</c:v>
                </c:pt>
              </c:numCache>
            </c:numRef>
          </c:val>
          <c:smooth val="0"/>
          <c:extLst>
            <c:ext xmlns:c16="http://schemas.microsoft.com/office/drawing/2014/chart" uri="{C3380CC4-5D6E-409C-BE32-E72D297353CC}">
              <c16:uniqueId val="{00000002-F004-40A5-821C-1E8DCD658B05}"/>
            </c:ext>
          </c:extLst>
        </c:ser>
        <c:ser>
          <c:idx val="3"/>
          <c:order val="3"/>
          <c:tx>
            <c:strRef>
              <c:f>Sheet1!$I$11</c:f>
              <c:strCache>
                <c:ptCount val="1"/>
                <c:pt idx="0">
                  <c:v>スキンケア</c:v>
                </c:pt>
              </c:strCache>
            </c:strRef>
          </c:tx>
          <c:spPr>
            <a:ln w="28575" cap="rnd">
              <a:solidFill>
                <a:schemeClr val="accent4"/>
              </a:solidFill>
              <a:round/>
            </a:ln>
            <a:effectLst/>
          </c:spPr>
          <c:marker>
            <c:symbol val="none"/>
          </c:marker>
          <c:cat>
            <c:strRef>
              <c:f>Sheet1!$E$12:$E$16</c:f>
              <c:strCache>
                <c:ptCount val="5"/>
                <c:pt idx="0">
                  <c:v>結婚</c:v>
                </c:pt>
                <c:pt idx="1">
                  <c:v>妊娠</c:v>
                </c:pt>
                <c:pt idx="2">
                  <c:v>出産</c:v>
                </c:pt>
                <c:pt idx="3">
                  <c:v>入園</c:v>
                </c:pt>
                <c:pt idx="4">
                  <c:v>入学</c:v>
                </c:pt>
              </c:strCache>
            </c:strRef>
          </c:cat>
          <c:val>
            <c:numRef>
              <c:f>Sheet1!$I$12:$I$16</c:f>
              <c:numCache>
                <c:formatCode>#,##0_);[Red]\(#,##0\)</c:formatCode>
                <c:ptCount val="5"/>
                <c:pt idx="0">
                  <c:v>4.2718446601941782</c:v>
                </c:pt>
                <c:pt idx="1">
                  <c:v>4.9190938511326889</c:v>
                </c:pt>
                <c:pt idx="2">
                  <c:v>11.456310679611654</c:v>
                </c:pt>
                <c:pt idx="3">
                  <c:v>1.1650485436893203</c:v>
                </c:pt>
                <c:pt idx="4">
                  <c:v>0.38834951456310685</c:v>
                </c:pt>
              </c:numCache>
            </c:numRef>
          </c:val>
          <c:smooth val="0"/>
          <c:extLst>
            <c:ext xmlns:c16="http://schemas.microsoft.com/office/drawing/2014/chart" uri="{C3380CC4-5D6E-409C-BE32-E72D297353CC}">
              <c16:uniqueId val="{00000003-F004-40A5-821C-1E8DCD658B05}"/>
            </c:ext>
          </c:extLst>
        </c:ser>
        <c:ser>
          <c:idx val="4"/>
          <c:order val="4"/>
          <c:tx>
            <c:strRef>
              <c:f>Sheet1!$J$11</c:f>
              <c:strCache>
                <c:ptCount val="1"/>
                <c:pt idx="0">
                  <c:v>石鹸・ボディーソープ</c:v>
                </c:pt>
              </c:strCache>
            </c:strRef>
          </c:tx>
          <c:spPr>
            <a:ln w="28575" cap="rnd">
              <a:solidFill>
                <a:schemeClr val="accent5"/>
              </a:solidFill>
              <a:round/>
            </a:ln>
            <a:effectLst/>
          </c:spPr>
          <c:marker>
            <c:symbol val="none"/>
          </c:marker>
          <c:cat>
            <c:strRef>
              <c:f>Sheet1!$E$12:$E$16</c:f>
              <c:strCache>
                <c:ptCount val="5"/>
                <c:pt idx="0">
                  <c:v>結婚</c:v>
                </c:pt>
                <c:pt idx="1">
                  <c:v>妊娠</c:v>
                </c:pt>
                <c:pt idx="2">
                  <c:v>出産</c:v>
                </c:pt>
                <c:pt idx="3">
                  <c:v>入園</c:v>
                </c:pt>
                <c:pt idx="4">
                  <c:v>入学</c:v>
                </c:pt>
              </c:strCache>
            </c:strRef>
          </c:cat>
          <c:val>
            <c:numRef>
              <c:f>Sheet1!$J$12:$J$16</c:f>
              <c:numCache>
                <c:formatCode>#,##0_);[Red]\(#,##0\)</c:formatCode>
                <c:ptCount val="5"/>
                <c:pt idx="0">
                  <c:v>15.728155339805818</c:v>
                </c:pt>
                <c:pt idx="1">
                  <c:v>7.4433656957928873</c:v>
                </c:pt>
                <c:pt idx="2">
                  <c:v>33.26860841423948</c:v>
                </c:pt>
                <c:pt idx="3">
                  <c:v>0.97087378640776689</c:v>
                </c:pt>
                <c:pt idx="4">
                  <c:v>0.51779935275080935</c:v>
                </c:pt>
              </c:numCache>
            </c:numRef>
          </c:val>
          <c:smooth val="0"/>
          <c:extLst>
            <c:ext xmlns:c16="http://schemas.microsoft.com/office/drawing/2014/chart" uri="{C3380CC4-5D6E-409C-BE32-E72D297353CC}">
              <c16:uniqueId val="{00000004-F004-40A5-821C-1E8DCD658B05}"/>
            </c:ext>
          </c:extLst>
        </c:ser>
        <c:dLbls>
          <c:showLegendKey val="0"/>
          <c:showVal val="0"/>
          <c:showCatName val="0"/>
          <c:showSerName val="0"/>
          <c:showPercent val="0"/>
          <c:showBubbleSize val="0"/>
        </c:dLbls>
        <c:smooth val="0"/>
        <c:axId val="224482048"/>
        <c:axId val="224646272"/>
      </c:lineChart>
      <c:catAx>
        <c:axId val="22448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2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24646272"/>
        <c:crosses val="autoZero"/>
        <c:auto val="1"/>
        <c:lblAlgn val="ctr"/>
        <c:lblOffset val="100"/>
        <c:noMultiLvlLbl val="0"/>
      </c:catAx>
      <c:valAx>
        <c:axId val="224646272"/>
        <c:scaling>
          <c:orientation val="minMax"/>
          <c:max val="65"/>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24482048"/>
        <c:crosses val="autoZero"/>
        <c:crossBetween val="between"/>
      </c:valAx>
      <c:spPr>
        <a:solidFill>
          <a:schemeClr val="bg1"/>
        </a:solidFill>
        <a:ln>
          <a:noFill/>
        </a:ln>
        <a:effectLst/>
      </c:spPr>
    </c:plotArea>
    <c:legend>
      <c:legendPos val="r"/>
      <c:layout>
        <c:manualLayout>
          <c:xMode val="edge"/>
          <c:yMode val="edge"/>
          <c:x val="0.66367473374407393"/>
          <c:y val="0.16112752927919305"/>
          <c:w val="0.33632526625592613"/>
          <c:h val="0.434594645230814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accent2">
        <a:lumMod val="20000"/>
        <a:lumOff val="80000"/>
      </a:schemeClr>
    </a:solid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sz="2400" b="1" dirty="0"/>
              <a:t>赤ちゃんが生まれてから「欲しい！」と思った商品は？</a:t>
            </a:r>
            <a:r>
              <a:rPr lang="en-US" altLang="ja-JP" sz="2400" b="1" dirty="0"/>
              <a:t>※</a:t>
            </a:r>
            <a:r>
              <a:rPr lang="ja-JP" altLang="en-US" sz="2400" b="1" dirty="0"/>
              <a:t>高価なもの</a:t>
            </a:r>
            <a:endParaRPr lang="ja-JP" sz="2400" b="1" dirty="0"/>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Sheet1!$C$29:$C$48</c:f>
              <c:strCache>
                <c:ptCount val="16"/>
                <c:pt idx="0">
                  <c:v>エアコン（冷暖房）</c:v>
                </c:pt>
                <c:pt idx="1">
                  <c:v>掃除機　スティックタイプ</c:v>
                </c:pt>
                <c:pt idx="2">
                  <c:v>電気ポット・ケトル</c:v>
                </c:pt>
                <c:pt idx="3">
                  <c:v>ダニクリーナー（レイコップなど）</c:v>
                </c:pt>
                <c:pt idx="4">
                  <c:v>加湿器</c:v>
                </c:pt>
                <c:pt idx="5">
                  <c:v>自動車</c:v>
                </c:pt>
                <c:pt idx="6">
                  <c:v>ウォーターサーバー</c:v>
                </c:pt>
                <c:pt idx="7">
                  <c:v>空気清浄機</c:v>
                </c:pt>
                <c:pt idx="8">
                  <c:v>掃除機　ロボットタイプ</c:v>
                </c:pt>
                <c:pt idx="9">
                  <c:v>電動鼻水吸引器</c:v>
                </c:pt>
                <c:pt idx="10">
                  <c:v>食器洗浄機</c:v>
                </c:pt>
                <c:pt idx="11">
                  <c:v>ハンドブレンダー類</c:v>
                </c:pt>
                <c:pt idx="12">
                  <c:v>加湿空気清浄機</c:v>
                </c:pt>
                <c:pt idx="13">
                  <c:v>ベビーモニター</c:v>
                </c:pt>
                <c:pt idx="14">
                  <c:v>全自動洗濯機（乾燥機能付き）</c:v>
                </c:pt>
                <c:pt idx="15">
                  <c:v>住宅（戸建住宅）</c:v>
                </c:pt>
              </c:strCache>
              <c:extLst/>
            </c:strRef>
          </c:cat>
          <c:val>
            <c:numRef>
              <c:f>Sheet1!$E$29:$E$48</c:f>
              <c:numCache>
                <c:formatCode>#,##0_);[Red]\(#,##0\)</c:formatCode>
                <c:ptCount val="16"/>
                <c:pt idx="0">
                  <c:v>15.8</c:v>
                </c:pt>
                <c:pt idx="1">
                  <c:v>17.8</c:v>
                </c:pt>
                <c:pt idx="2">
                  <c:v>19.2</c:v>
                </c:pt>
                <c:pt idx="3">
                  <c:v>19.3</c:v>
                </c:pt>
                <c:pt idx="4">
                  <c:v>20.7</c:v>
                </c:pt>
                <c:pt idx="5">
                  <c:v>22.6</c:v>
                </c:pt>
                <c:pt idx="6">
                  <c:v>24.2</c:v>
                </c:pt>
                <c:pt idx="7">
                  <c:v>25.5</c:v>
                </c:pt>
                <c:pt idx="8">
                  <c:v>25.9</c:v>
                </c:pt>
                <c:pt idx="9">
                  <c:v>31.4</c:v>
                </c:pt>
                <c:pt idx="10">
                  <c:v>31.7</c:v>
                </c:pt>
                <c:pt idx="11">
                  <c:v>33.299999999999997</c:v>
                </c:pt>
                <c:pt idx="12">
                  <c:v>36</c:v>
                </c:pt>
                <c:pt idx="13">
                  <c:v>37.4</c:v>
                </c:pt>
                <c:pt idx="14">
                  <c:v>38</c:v>
                </c:pt>
                <c:pt idx="15">
                  <c:v>40</c:v>
                </c:pt>
              </c:numCache>
              <c:extLst/>
            </c:numRef>
          </c:val>
          <c:extLst>
            <c:ext xmlns:c16="http://schemas.microsoft.com/office/drawing/2014/chart" uri="{C3380CC4-5D6E-409C-BE32-E72D297353CC}">
              <c16:uniqueId val="{00000000-C657-42BA-A837-534DBFFFB507}"/>
            </c:ext>
          </c:extLst>
        </c:ser>
        <c:dLbls>
          <c:showLegendKey val="0"/>
          <c:showVal val="0"/>
          <c:showCatName val="0"/>
          <c:showSerName val="0"/>
          <c:showPercent val="0"/>
          <c:showBubbleSize val="0"/>
        </c:dLbls>
        <c:gapWidth val="182"/>
        <c:axId val="564405224"/>
        <c:axId val="564402928"/>
      </c:barChart>
      <c:catAx>
        <c:axId val="564405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564402928"/>
        <c:crosses val="autoZero"/>
        <c:auto val="1"/>
        <c:lblAlgn val="ctr"/>
        <c:lblOffset val="100"/>
        <c:noMultiLvlLbl val="0"/>
      </c:catAx>
      <c:valAx>
        <c:axId val="564402928"/>
        <c:scaling>
          <c:orientation val="minMax"/>
        </c:scaling>
        <c:delete val="1"/>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564405224"/>
        <c:crosses val="autoZero"/>
        <c:crossBetween val="between"/>
      </c:valAx>
      <c:spPr>
        <a:solidFill>
          <a:schemeClr val="accent2">
            <a:lumMod val="20000"/>
            <a:lumOff val="80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707369359627407"/>
          <c:y val="3.172943252855738E-2"/>
          <c:w val="0.45103275770082751"/>
          <c:h val="0.90719267281603633"/>
        </c:manualLayout>
      </c:layout>
      <c:barChart>
        <c:barDir val="bar"/>
        <c:grouping val="clustered"/>
        <c:varyColors val="0"/>
        <c:ser>
          <c:idx val="0"/>
          <c:order val="0"/>
          <c:spPr>
            <a:solidFill>
              <a:srgbClr val="ED7D3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1659-46C2-BB2F-A040FB92A9AC}"/>
                </c:ext>
              </c:extLst>
            </c:dLbl>
            <c:dLbl>
              <c:idx val="3"/>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1659-46C2-BB2F-A040FB92A9AC}"/>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50000"/>
                        <a:lumOff val="50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'%表'!$C$778:$C$784</c:f>
              <c:strCache>
                <c:ptCount val="7"/>
                <c:pt idx="0">
                  <c:v>【家事】食事のしたく</c:v>
                </c:pt>
                <c:pt idx="1">
                  <c:v>【家事】食事の後片付け</c:v>
                </c:pt>
                <c:pt idx="2">
                  <c:v>【家事】買い物</c:v>
                </c:pt>
                <c:pt idx="3">
                  <c:v>【家事】掃除、片づけ</c:v>
                </c:pt>
                <c:pt idx="4">
                  <c:v>【家事】洗濯</c:v>
                </c:pt>
                <c:pt idx="5">
                  <c:v>【家事】洗濯物たたみ、収納</c:v>
                </c:pt>
                <c:pt idx="6">
                  <c:v>【家事】洗濯物のアイロンがけ</c:v>
                </c:pt>
              </c:strCache>
            </c:strRef>
          </c:cat>
          <c:val>
            <c:numRef>
              <c:f>'%表'!$D$778:$D$784</c:f>
              <c:numCache>
                <c:formatCode>0.0</c:formatCode>
                <c:ptCount val="7"/>
                <c:pt idx="0">
                  <c:v>53.5</c:v>
                </c:pt>
                <c:pt idx="1">
                  <c:v>32.299999999999997</c:v>
                </c:pt>
                <c:pt idx="2">
                  <c:v>30.7</c:v>
                </c:pt>
                <c:pt idx="3">
                  <c:v>40.9</c:v>
                </c:pt>
                <c:pt idx="4">
                  <c:v>16.8</c:v>
                </c:pt>
                <c:pt idx="5">
                  <c:v>18.8</c:v>
                </c:pt>
                <c:pt idx="6">
                  <c:v>11.6</c:v>
                </c:pt>
              </c:numCache>
            </c:numRef>
          </c:val>
          <c:extLst>
            <c:ext xmlns:c16="http://schemas.microsoft.com/office/drawing/2014/chart" uri="{C3380CC4-5D6E-409C-BE32-E72D297353CC}">
              <c16:uniqueId val="{00000000-1659-46C2-BB2F-A040FB92A9AC}"/>
            </c:ext>
          </c:extLst>
        </c:ser>
        <c:dLbls>
          <c:showLegendKey val="0"/>
          <c:showVal val="0"/>
          <c:showCatName val="0"/>
          <c:showSerName val="0"/>
          <c:showPercent val="0"/>
          <c:showBubbleSize val="0"/>
        </c:dLbls>
        <c:gapWidth val="182"/>
        <c:axId val="669367944"/>
        <c:axId val="669369912"/>
      </c:barChart>
      <c:catAx>
        <c:axId val="669367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69369912"/>
        <c:crosses val="autoZero"/>
        <c:auto val="1"/>
        <c:lblAlgn val="ctr"/>
        <c:lblOffset val="100"/>
        <c:noMultiLvlLbl val="0"/>
      </c:catAx>
      <c:valAx>
        <c:axId val="669369912"/>
        <c:scaling>
          <c:orientation val="minMax"/>
        </c:scaling>
        <c:delete val="1"/>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crossAx val="669367944"/>
        <c:crosses val="autoZero"/>
        <c:crossBetween val="between"/>
      </c:valAx>
      <c:spPr>
        <a:solidFill>
          <a:srgbClr val="ED7D31">
            <a:lumMod val="20000"/>
            <a:lumOff val="80000"/>
          </a:srgbClr>
        </a:solidFill>
        <a:ln>
          <a:noFill/>
        </a:ln>
        <a:effectLst/>
      </c:spPr>
    </c:plotArea>
    <c:plotVisOnly val="1"/>
    <c:dispBlanksAs val="gap"/>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D7D31"/>
            </a:solidFill>
            <a:ln>
              <a:solidFill>
                <a:srgbClr val="ED7D31"/>
              </a:solidFill>
            </a:ln>
            <a:effectLst/>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4-7B67-4A01-80E9-583DDE258A4E}"/>
                </c:ext>
              </c:extLst>
            </c:dLbl>
            <c:dLbl>
              <c:idx val="2"/>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3-7B67-4A01-80E9-583DDE258A4E}"/>
                </c:ext>
              </c:extLst>
            </c:dLbl>
            <c:dLbl>
              <c:idx val="5"/>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7B67-4A01-80E9-583DDE258A4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50000"/>
                        <a:lumOff val="50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'%表'!$C$785:$C$797</c:f>
              <c:strCache>
                <c:ptCount val="6"/>
                <c:pt idx="0">
                  <c:v>【育児】子どもを朝起こすこと</c:v>
                </c:pt>
                <c:pt idx="1">
                  <c:v>【育児】子どもの朝ごはん</c:v>
                </c:pt>
                <c:pt idx="2">
                  <c:v>【育児】子どもの夕ごはん</c:v>
                </c:pt>
                <c:pt idx="3">
                  <c:v>【育児】子どもの入浴</c:v>
                </c:pt>
                <c:pt idx="4">
                  <c:v>【育児】子どもの歯磨き</c:v>
                </c:pt>
                <c:pt idx="5">
                  <c:v>【育児】子どもの寝かしつけ</c:v>
                </c:pt>
              </c:strCache>
              <c:extLst/>
            </c:strRef>
          </c:cat>
          <c:val>
            <c:numRef>
              <c:f>'%表'!$D$785:$D$797</c:f>
              <c:numCache>
                <c:formatCode>0.0</c:formatCode>
                <c:ptCount val="6"/>
                <c:pt idx="0">
                  <c:v>14.9</c:v>
                </c:pt>
                <c:pt idx="1">
                  <c:v>31.7</c:v>
                </c:pt>
                <c:pt idx="2">
                  <c:v>32.299999999999997</c:v>
                </c:pt>
                <c:pt idx="3">
                  <c:v>24.1</c:v>
                </c:pt>
                <c:pt idx="4">
                  <c:v>31.7</c:v>
                </c:pt>
                <c:pt idx="5">
                  <c:v>41.6</c:v>
                </c:pt>
              </c:numCache>
              <c:extLst/>
            </c:numRef>
          </c:val>
          <c:extLst>
            <c:ext xmlns:c16="http://schemas.microsoft.com/office/drawing/2014/chart" uri="{C3380CC4-5D6E-409C-BE32-E72D297353CC}">
              <c16:uniqueId val="{00000000-7B67-4A01-80E9-583DDE258A4E}"/>
            </c:ext>
          </c:extLst>
        </c:ser>
        <c:dLbls>
          <c:showLegendKey val="0"/>
          <c:showVal val="0"/>
          <c:showCatName val="0"/>
          <c:showSerName val="0"/>
          <c:showPercent val="0"/>
          <c:showBubbleSize val="0"/>
        </c:dLbls>
        <c:gapWidth val="182"/>
        <c:axId val="669367944"/>
        <c:axId val="669369912"/>
      </c:barChart>
      <c:catAx>
        <c:axId val="669367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69369912"/>
        <c:crosses val="autoZero"/>
        <c:auto val="1"/>
        <c:lblAlgn val="ctr"/>
        <c:lblOffset val="100"/>
        <c:noMultiLvlLbl val="0"/>
      </c:catAx>
      <c:valAx>
        <c:axId val="669369912"/>
        <c:scaling>
          <c:orientation val="minMax"/>
          <c:max val="60"/>
        </c:scaling>
        <c:delete val="1"/>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crossAx val="669367944"/>
        <c:crosses val="autoZero"/>
        <c:crossBetween val="between"/>
      </c:valAx>
      <c:spPr>
        <a:solidFill>
          <a:srgbClr val="ED7D31">
            <a:lumMod val="20000"/>
            <a:lumOff val="80000"/>
          </a:srgbClr>
        </a:solidFill>
        <a:ln>
          <a:noFill/>
        </a:ln>
        <a:effectLst/>
      </c:spPr>
    </c:plotArea>
    <c:plotVisOnly val="1"/>
    <c:dispBlanksAs val="gap"/>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D7D3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'%表'!$C$712:$C$737</c:f>
              <c:strCache>
                <c:ptCount val="26"/>
                <c:pt idx="0">
                  <c:v>子育てを通じて自分も成長したいと思う</c:v>
                </c:pt>
                <c:pt idx="1">
                  <c:v>育児の手間を極力減らしたいと思う</c:v>
                </c:pt>
                <c:pt idx="2">
                  <c:v>自分のことは後回しでも家族のことや子どものことを最優先にする</c:v>
                </c:pt>
                <c:pt idx="3">
                  <c:v>育児や子育て中でもできる限り自分の時間をつくりたい</c:v>
                </c:pt>
                <c:pt idx="4">
                  <c:v>妊娠中・育児中も自分のファッションや美容には気を使いたい</c:v>
                </c:pt>
                <c:pt idx="5">
                  <c:v>とにかく出産や子育てに関するいろいろな情報を収集・活用したい</c:v>
                </c:pt>
                <c:pt idx="6">
                  <c:v>今必要な情報だけを効率よく入手したい</c:v>
                </c:pt>
                <c:pt idx="7">
                  <c:v>ママ友に、自分が使っていいと思った商品をすすめるほうだ</c:v>
                </c:pt>
                <c:pt idx="8">
                  <c:v>ママ友から使って良かったと聞いた商品はすすんで試すほうだ</c:v>
                </c:pt>
                <c:pt idx="9">
                  <c:v>みんなが使っているからといって、私はそれを使うのは気がすすまないほうだ</c:v>
                </c:pt>
                <c:pt idx="10">
                  <c:v>品質が良いものであれば、赤ちゃん用であれば高くても買う</c:v>
                </c:pt>
                <c:pt idx="11">
                  <c:v>妊娠前の生活習慣をできるだけ変えたくないと思う</c:v>
                </c:pt>
                <c:pt idx="12">
                  <c:v>妊娠、出産、育児と仕事を両立させたい</c:v>
                </c:pt>
                <c:pt idx="13">
                  <c:v>今後は専業主婦でいたいと思う</c:v>
                </c:pt>
                <c:pt idx="14">
                  <c:v>家庭では男女の区別なく家事・育児を分担した方が良い</c:v>
                </c:pt>
                <c:pt idx="15">
                  <c:v>パパは育児において頼りになると思う</c:v>
                </c:pt>
                <c:pt idx="16">
                  <c:v>パパの育児参加が足りていないと思う（頼りにならないと思う）</c:v>
                </c:pt>
                <c:pt idx="17">
                  <c:v>親（義父母含む）は育児において頼りになると思う</c:v>
                </c:pt>
                <c:pt idx="18">
                  <c:v>雑誌の情報を参考にする</c:v>
                </c:pt>
                <c:pt idx="19">
                  <c:v>WEBの情報を参考にする</c:v>
                </c:pt>
                <c:pt idx="20">
                  <c:v>ママ友やSNS上の一般の育児中の人のクチコミを参考にする</c:v>
                </c:pt>
                <c:pt idx="21">
                  <c:v>両親や義父母からの情報を参考にする</c:v>
                </c:pt>
                <c:pt idx="22">
                  <c:v>育児用品メーカーからの情報を参考にする</c:v>
                </c:pt>
                <c:pt idx="23">
                  <c:v>育児については喜びや幸せ・充実感よりも不安や孤独・辛さが大きいと思う</c:v>
                </c:pt>
                <c:pt idx="24">
                  <c:v>育児については不安や孤独・辛さよりも喜びや幸せ・充実感が大きいと思う</c:v>
                </c:pt>
                <c:pt idx="25">
                  <c:v>上記の中にあてはまるものはない</c:v>
                </c:pt>
              </c:strCache>
            </c:strRef>
          </c:cat>
          <c:val>
            <c:numRef>
              <c:f>'%表'!$D$712:$D$737</c:f>
              <c:numCache>
                <c:formatCode>0.0</c:formatCode>
                <c:ptCount val="26"/>
                <c:pt idx="0">
                  <c:v>70.599999999999994</c:v>
                </c:pt>
                <c:pt idx="1">
                  <c:v>50.2</c:v>
                </c:pt>
                <c:pt idx="2">
                  <c:v>31</c:v>
                </c:pt>
                <c:pt idx="3">
                  <c:v>47.2</c:v>
                </c:pt>
                <c:pt idx="4">
                  <c:v>21.8</c:v>
                </c:pt>
                <c:pt idx="5">
                  <c:v>23.8</c:v>
                </c:pt>
                <c:pt idx="6">
                  <c:v>30</c:v>
                </c:pt>
                <c:pt idx="7">
                  <c:v>9.1999999999999993</c:v>
                </c:pt>
                <c:pt idx="8">
                  <c:v>15.8</c:v>
                </c:pt>
                <c:pt idx="9">
                  <c:v>9.6</c:v>
                </c:pt>
                <c:pt idx="10">
                  <c:v>19.100000000000001</c:v>
                </c:pt>
                <c:pt idx="11">
                  <c:v>6.6</c:v>
                </c:pt>
                <c:pt idx="12">
                  <c:v>22.4</c:v>
                </c:pt>
                <c:pt idx="13">
                  <c:v>13.2</c:v>
                </c:pt>
                <c:pt idx="14">
                  <c:v>27.7</c:v>
                </c:pt>
                <c:pt idx="15">
                  <c:v>27.4</c:v>
                </c:pt>
                <c:pt idx="16">
                  <c:v>15.2</c:v>
                </c:pt>
                <c:pt idx="17">
                  <c:v>24.1</c:v>
                </c:pt>
                <c:pt idx="18">
                  <c:v>17.5</c:v>
                </c:pt>
                <c:pt idx="19">
                  <c:v>32.299999999999997</c:v>
                </c:pt>
                <c:pt idx="20">
                  <c:v>25.1</c:v>
                </c:pt>
                <c:pt idx="21">
                  <c:v>15.2</c:v>
                </c:pt>
                <c:pt idx="22">
                  <c:v>19.100000000000001</c:v>
                </c:pt>
                <c:pt idx="23">
                  <c:v>4.5999999999999996</c:v>
                </c:pt>
                <c:pt idx="24">
                  <c:v>27.1</c:v>
                </c:pt>
                <c:pt idx="25">
                  <c:v>4.5999999999999996</c:v>
                </c:pt>
              </c:numCache>
            </c:numRef>
          </c:val>
          <c:extLst>
            <c:ext xmlns:c16="http://schemas.microsoft.com/office/drawing/2014/chart" uri="{C3380CC4-5D6E-409C-BE32-E72D297353CC}">
              <c16:uniqueId val="{00000000-2663-4005-BECB-D4082D4C1976}"/>
            </c:ext>
          </c:extLst>
        </c:ser>
        <c:dLbls>
          <c:showLegendKey val="0"/>
          <c:showVal val="0"/>
          <c:showCatName val="0"/>
          <c:showSerName val="0"/>
          <c:showPercent val="0"/>
          <c:showBubbleSize val="0"/>
        </c:dLbls>
        <c:gapWidth val="182"/>
        <c:axId val="669367944"/>
        <c:axId val="669369912"/>
      </c:barChart>
      <c:catAx>
        <c:axId val="669367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69369912"/>
        <c:crosses val="autoZero"/>
        <c:auto val="1"/>
        <c:lblAlgn val="ctr"/>
        <c:lblOffset val="100"/>
        <c:noMultiLvlLbl val="0"/>
      </c:catAx>
      <c:valAx>
        <c:axId val="669369912"/>
        <c:scaling>
          <c:orientation val="minMax"/>
        </c:scaling>
        <c:delete val="1"/>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crossAx val="669367944"/>
        <c:crosses val="autoZero"/>
        <c:crossBetween val="between"/>
      </c:valAx>
      <c:spPr>
        <a:solidFill>
          <a:srgbClr val="ED7D31">
            <a:lumMod val="20000"/>
            <a:lumOff val="80000"/>
          </a:srgbClr>
        </a:solidFill>
        <a:ln>
          <a:noFill/>
        </a:ln>
        <a:effectLst/>
      </c:spPr>
    </c:plotArea>
    <c:plotVisOnly val="1"/>
    <c:dispBlanksAs val="gap"/>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D7D3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'%表'!$C$745:$C$770</c:f>
              <c:strCache>
                <c:ptCount val="26"/>
                <c:pt idx="0">
                  <c:v>とにかく節約するように心がけている</c:v>
                </c:pt>
                <c:pt idx="1">
                  <c:v>安くても品質の良いものを選びたい</c:v>
                </c:pt>
                <c:pt idx="2">
                  <c:v>知らないメーカーやブランドの商品には手を出したくない</c:v>
                </c:pt>
                <c:pt idx="3">
                  <c:v>ブランド名で選ぶより実用性で選ぶ</c:v>
                </c:pt>
                <c:pt idx="4">
                  <c:v>日常生活は情報にあふれているため情報の取捨選択が難しい</c:v>
                </c:pt>
                <c:pt idx="5">
                  <c:v>必要な情報や正しい情報をとるためにお金を払う</c:v>
                </c:pt>
                <c:pt idx="6">
                  <c:v>分からないことは納得いくまで詳しく調べて情報を取得する</c:v>
                </c:pt>
                <c:pt idx="7">
                  <c:v>情報を得るのにあまりお金を掛けたくない</c:v>
                </c:pt>
                <c:pt idx="8">
                  <c:v>流行やトレンドには敏感だと思う</c:v>
                </c:pt>
                <c:pt idx="9">
                  <c:v>良い商品を見つけたら友人にすすめたい</c:v>
                </c:pt>
                <c:pt idx="10">
                  <c:v>サブスクリプションサービスをよく利用する</c:v>
                </c:pt>
                <c:pt idx="11">
                  <c:v>カーシェアなどシェア（共有）サービスをよく利用する</c:v>
                </c:pt>
                <c:pt idx="12">
                  <c:v>所有しているモノは極力少なくしていたい</c:v>
                </c:pt>
                <c:pt idx="13">
                  <c:v>ネット通販で完結させるのは便利だと思う</c:v>
                </c:pt>
                <c:pt idx="14">
                  <c:v>ネット通販だけでは完結できないため、実店舗と併用したい</c:v>
                </c:pt>
                <c:pt idx="15">
                  <c:v>買い物の手間はなるべく省きたい</c:v>
                </c:pt>
                <c:pt idx="16">
                  <c:v>SNSの情報をよく利用する（投稿をキーワードやハッシュタグで検索する）</c:v>
                </c:pt>
                <c:pt idx="17">
                  <c:v>SNSで発信するのが好きだ</c:v>
                </c:pt>
                <c:pt idx="18">
                  <c:v>１つのSNSで複数アカウント持っている</c:v>
                </c:pt>
                <c:pt idx="19">
                  <c:v>男女平等・身近な幸せが大切である</c:v>
                </c:pt>
                <c:pt idx="20">
                  <c:v>社会に役立つ仕事など社会貢献をしたい</c:v>
                </c:pt>
                <c:pt idx="21">
                  <c:v>ワークライフバランスを重視したい</c:v>
                </c:pt>
                <c:pt idx="22">
                  <c:v>環境に配慮した行動を行いたい</c:v>
                </c:pt>
                <c:pt idx="23">
                  <c:v>自分の人生に対して悲観的だと思う</c:v>
                </c:pt>
                <c:pt idx="24">
                  <c:v>自分の人生に対して楽観的だと思う</c:v>
                </c:pt>
                <c:pt idx="25">
                  <c:v>上記の中にあてはまるものはない</c:v>
                </c:pt>
              </c:strCache>
            </c:strRef>
          </c:cat>
          <c:val>
            <c:numRef>
              <c:f>'%表'!$D$745:$D$770</c:f>
              <c:numCache>
                <c:formatCode>0.0</c:formatCode>
                <c:ptCount val="26"/>
                <c:pt idx="0">
                  <c:v>42.9</c:v>
                </c:pt>
                <c:pt idx="1">
                  <c:v>57.4</c:v>
                </c:pt>
                <c:pt idx="2">
                  <c:v>16.5</c:v>
                </c:pt>
                <c:pt idx="3">
                  <c:v>21.5</c:v>
                </c:pt>
                <c:pt idx="4">
                  <c:v>24.4</c:v>
                </c:pt>
                <c:pt idx="5">
                  <c:v>4</c:v>
                </c:pt>
                <c:pt idx="6">
                  <c:v>21.5</c:v>
                </c:pt>
                <c:pt idx="7">
                  <c:v>25.4</c:v>
                </c:pt>
                <c:pt idx="8">
                  <c:v>4</c:v>
                </c:pt>
                <c:pt idx="9">
                  <c:v>12.2</c:v>
                </c:pt>
                <c:pt idx="10">
                  <c:v>0.3</c:v>
                </c:pt>
                <c:pt idx="11">
                  <c:v>1</c:v>
                </c:pt>
                <c:pt idx="12">
                  <c:v>17.8</c:v>
                </c:pt>
                <c:pt idx="13">
                  <c:v>13.5</c:v>
                </c:pt>
                <c:pt idx="14">
                  <c:v>24.1</c:v>
                </c:pt>
                <c:pt idx="15">
                  <c:v>22.4</c:v>
                </c:pt>
                <c:pt idx="16">
                  <c:v>13.5</c:v>
                </c:pt>
                <c:pt idx="17">
                  <c:v>2</c:v>
                </c:pt>
                <c:pt idx="18">
                  <c:v>5.3</c:v>
                </c:pt>
                <c:pt idx="19">
                  <c:v>17.5</c:v>
                </c:pt>
                <c:pt idx="20">
                  <c:v>7.3</c:v>
                </c:pt>
                <c:pt idx="21">
                  <c:v>19.100000000000001</c:v>
                </c:pt>
                <c:pt idx="22">
                  <c:v>12.5</c:v>
                </c:pt>
                <c:pt idx="23">
                  <c:v>6.9</c:v>
                </c:pt>
                <c:pt idx="24">
                  <c:v>18.2</c:v>
                </c:pt>
                <c:pt idx="25">
                  <c:v>4.5999999999999996</c:v>
                </c:pt>
              </c:numCache>
            </c:numRef>
          </c:val>
          <c:extLst>
            <c:ext xmlns:c16="http://schemas.microsoft.com/office/drawing/2014/chart" uri="{C3380CC4-5D6E-409C-BE32-E72D297353CC}">
              <c16:uniqueId val="{00000000-9E42-4C38-BC99-389635A270AF}"/>
            </c:ext>
          </c:extLst>
        </c:ser>
        <c:dLbls>
          <c:showLegendKey val="0"/>
          <c:showVal val="0"/>
          <c:showCatName val="0"/>
          <c:showSerName val="0"/>
          <c:showPercent val="0"/>
          <c:showBubbleSize val="0"/>
        </c:dLbls>
        <c:gapWidth val="182"/>
        <c:axId val="669367944"/>
        <c:axId val="669369912"/>
      </c:barChart>
      <c:catAx>
        <c:axId val="669367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69369912"/>
        <c:crosses val="autoZero"/>
        <c:auto val="1"/>
        <c:lblAlgn val="ctr"/>
        <c:lblOffset val="100"/>
        <c:noMultiLvlLbl val="0"/>
      </c:catAx>
      <c:valAx>
        <c:axId val="669369912"/>
        <c:scaling>
          <c:orientation val="minMax"/>
        </c:scaling>
        <c:delete val="1"/>
        <c:axPos val="b"/>
        <c:majorGridlines>
          <c:spPr>
            <a:ln w="9525" cap="flat" cmpd="sng" algn="ctr">
              <a:solidFill>
                <a:schemeClr val="tx1">
                  <a:lumMod val="15000"/>
                  <a:lumOff val="85000"/>
                </a:schemeClr>
              </a:solidFill>
              <a:round/>
            </a:ln>
            <a:effectLst/>
          </c:spPr>
        </c:majorGridlines>
        <c:numFmt formatCode="0&quot;%&quot;" sourceLinked="0"/>
        <c:majorTickMark val="none"/>
        <c:minorTickMark val="none"/>
        <c:tickLblPos val="nextTo"/>
        <c:crossAx val="669367944"/>
        <c:crosses val="autoZero"/>
        <c:crossBetween val="between"/>
      </c:valAx>
      <c:spPr>
        <a:solidFill>
          <a:srgbClr val="ED7D31">
            <a:lumMod val="20000"/>
            <a:lumOff val="80000"/>
          </a:srgbClr>
        </a:solidFill>
        <a:ln>
          <a:noFill/>
        </a:ln>
        <a:effectLst/>
      </c:spPr>
    </c:plotArea>
    <c:plotVisOnly val="1"/>
    <c:dispBlanksAs val="gap"/>
    <c:showDLblsOverMax val="0"/>
  </c:chart>
  <c:spPr>
    <a:noFill/>
    <a:ln>
      <a:noFill/>
    </a:ln>
    <a:effectLst/>
  </c:spPr>
  <c:txPr>
    <a:bodyPr/>
    <a:lstStyle/>
    <a:p>
      <a:pPr>
        <a:defRPr>
          <a:solidFill>
            <a:schemeClr val="tx1"/>
          </a:solidFill>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21C568-3886-405B-B9E4-6BF54EAA6414}" type="datetimeFigureOut">
              <a:rPr kumimoji="1" lang="ja-JP" altLang="en-US" smtClean="0"/>
              <a:t>2021/11/26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E3069-472B-4D70-AF60-31F42E200E5F}" type="slidenum">
              <a:rPr kumimoji="1" lang="ja-JP" altLang="en-US" smtClean="0"/>
              <a:t>‹#›</a:t>
            </a:fld>
            <a:endParaRPr kumimoji="1" lang="ja-JP" altLang="en-US"/>
          </a:p>
        </p:txBody>
      </p:sp>
    </p:spTree>
    <p:extLst>
      <p:ext uri="{BB962C8B-B14F-4D97-AF65-F5344CB8AC3E}">
        <p14:creationId xmlns:p14="http://schemas.microsoft.com/office/powerpoint/2010/main" val="32715698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209B19-BAD3-49A2-A131-6FF08F6A305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7476BA8-FA1E-4A27-9E5E-5846E47FD2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493897E-2B3C-4247-8A0E-4B592D081361}"/>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EF8D8730-4BDF-4E09-8531-209AB4C3A5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834DB1-1832-4054-878F-28429469A40B}"/>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35318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82D5E-B062-4784-B1B9-54012FE22F3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8312AAF-9ADF-415F-A510-65232E0B33D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6CD4EB-1067-44A6-B3A6-20FC1867CFED}"/>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F7FF8CEA-8848-481C-B42E-25C1DEEFD1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ED256A-ADDB-42FE-B6FD-3C0093B887F5}"/>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160182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7CA0F0-873C-4DFE-B06C-5635246A535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0FF99FE-2305-46FE-960F-48A17E36AD9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0CC41E-30F2-4B5C-B3A5-3482EF12462E}"/>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A2FEBC47-0AA2-4E7D-B789-62AC471A03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2ACB98-4419-4F02-8FD3-B60C593E1191}"/>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2520328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6207A2B2-18B7-432A-B7F3-C9845E0F4DC7}"/>
              </a:ext>
            </a:extLst>
          </p:cNvPr>
          <p:cNvSpPr>
            <a:spLocks noGrp="1"/>
          </p:cNvSpPr>
          <p:nvPr>
            <p:ph type="body" sz="quarter" idx="10"/>
          </p:nvPr>
        </p:nvSpPr>
        <p:spPr>
          <a:xfrm>
            <a:off x="395287" y="279400"/>
            <a:ext cx="10017339" cy="412750"/>
          </a:xfrm>
          <a:prstGeom prst="rect">
            <a:avLst/>
          </a:prstGeom>
        </p:spPr>
        <p:txBody>
          <a:bodyPr/>
          <a:lstStyle>
            <a:lvl1pPr marL="0" indent="0">
              <a:buNone/>
              <a:defRPr sz="2400" b="1">
                <a:solidFill>
                  <a:srgbClr val="0070C0"/>
                </a:solidFill>
              </a:defRPr>
            </a:lvl1pPr>
          </a:lstStyle>
          <a:p>
            <a:pPr lvl="0"/>
            <a:r>
              <a:rPr kumimoji="1" lang="ja-JP" altLang="en-US"/>
              <a:t>マスター テキストの書式設定</a:t>
            </a:r>
          </a:p>
        </p:txBody>
      </p:sp>
    </p:spTree>
    <p:extLst>
      <p:ext uri="{BB962C8B-B14F-4D97-AF65-F5344CB8AC3E}">
        <p14:creationId xmlns:p14="http://schemas.microsoft.com/office/powerpoint/2010/main" val="3051636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C8B93C-D1CF-49CC-A0C1-E2F4B78C6242}"/>
              </a:ext>
            </a:extLst>
          </p:cNvPr>
          <p:cNvSpPr>
            <a:spLocks noGrp="1"/>
          </p:cNvSpPr>
          <p:nvPr>
            <p:ph type="ctrTitle"/>
          </p:nvPr>
        </p:nvSpPr>
        <p:spPr>
          <a:xfrm>
            <a:off x="1055688" y="692150"/>
            <a:ext cx="10080625" cy="866775"/>
          </a:xfrm>
          <a:prstGeom prst="rect">
            <a:avLst/>
          </a:prstGeom>
        </p:spPr>
        <p:txBody>
          <a:bodyPr anchor="b"/>
          <a:lstStyle>
            <a:lvl1pPr algn="ctr">
              <a:defRPr sz="3200">
                <a:solidFill>
                  <a:schemeClr val="tx1">
                    <a:lumMod val="65000"/>
                    <a:lumOff val="35000"/>
                  </a:schemeClr>
                </a:solidFill>
                <a:latin typeface="メイリオ" panose="020B0604030504040204" pitchFamily="50" charset="-128"/>
                <a:ea typeface="メイリオ" panose="020B0604030504040204" pitchFamily="50"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99E4C25-8C06-46E5-B75F-08E7CBFDCE6F}"/>
              </a:ext>
            </a:extLst>
          </p:cNvPr>
          <p:cNvSpPr>
            <a:spLocks noGrp="1"/>
          </p:cNvSpPr>
          <p:nvPr>
            <p:ph type="subTitle" idx="1"/>
          </p:nvPr>
        </p:nvSpPr>
        <p:spPr>
          <a:xfrm>
            <a:off x="1055688" y="1558925"/>
            <a:ext cx="10080624" cy="430213"/>
          </a:xfrm>
          <a:prstGeom prst="rect">
            <a:avLst/>
          </a:prstGeom>
        </p:spPr>
        <p:txBody>
          <a:bodyPr/>
          <a:lstStyle>
            <a:lvl1pPr marL="0" indent="0" algn="ctr">
              <a:buNone/>
              <a:defRPr sz="1800">
                <a:solidFill>
                  <a:schemeClr val="tx1">
                    <a:lumMod val="65000"/>
                    <a:lumOff val="35000"/>
                  </a:schemeClr>
                </a:solidFill>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2599410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26C17-C629-4E04-84E2-5C67A7AD7D1B}"/>
              </a:ext>
            </a:extLst>
          </p:cNvPr>
          <p:cNvSpPr>
            <a:spLocks noGrp="1"/>
          </p:cNvSpPr>
          <p:nvPr>
            <p:ph type="title"/>
          </p:nvPr>
        </p:nvSpPr>
        <p:spPr>
          <a:xfrm>
            <a:off x="334963" y="692150"/>
            <a:ext cx="11522075" cy="1314450"/>
          </a:xfrm>
          <a:prstGeom prst="rect">
            <a:avLst/>
          </a:prstGeom>
        </p:spPr>
        <p:txBody>
          <a:bodyPr/>
          <a:lstStyle>
            <a:lvl1pPr>
              <a:lnSpc>
                <a:spcPct val="150000"/>
              </a:lnSpc>
              <a:defRPr sz="2000">
                <a:solidFill>
                  <a:schemeClr val="tx1">
                    <a:lumMod val="65000"/>
                    <a:lumOff val="35000"/>
                  </a:schemeClr>
                </a:solidFill>
                <a:latin typeface="メイリオ" panose="020B0604030504040204" pitchFamily="50" charset="-128"/>
                <a:ea typeface="メイリオ" panose="020B0604030504040204" pitchFamily="50"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03A0F0-9AEC-4D77-AB3F-29F36FE36EFA}"/>
              </a:ext>
            </a:extLst>
          </p:cNvPr>
          <p:cNvSpPr>
            <a:spLocks noGrp="1"/>
          </p:cNvSpPr>
          <p:nvPr>
            <p:ph idx="1"/>
          </p:nvPr>
        </p:nvSpPr>
        <p:spPr>
          <a:xfrm>
            <a:off x="1055688" y="2006599"/>
            <a:ext cx="10080625" cy="4170363"/>
          </a:xfrm>
          <a:prstGeom prst="rect">
            <a:avLst/>
          </a:prstGeom>
        </p:spPr>
        <p:txBody>
          <a:bodyPr/>
          <a:lstStyle>
            <a:lvl1pPr>
              <a:defRPr sz="2000">
                <a:solidFill>
                  <a:schemeClr val="tx1">
                    <a:lumMod val="65000"/>
                    <a:lumOff val="35000"/>
                  </a:schemeClr>
                </a:solidFill>
              </a:defRPr>
            </a:lvl1pPr>
            <a:lvl2pPr>
              <a:defRPr sz="1800">
                <a:solidFill>
                  <a:schemeClr val="tx1">
                    <a:lumMod val="65000"/>
                    <a:lumOff val="35000"/>
                  </a:schemeClr>
                </a:solidFill>
              </a:defRPr>
            </a:lvl2pPr>
            <a:lvl3pPr>
              <a:defRPr sz="1600">
                <a:solidFill>
                  <a:schemeClr val="tx1">
                    <a:lumMod val="65000"/>
                    <a:lumOff val="35000"/>
                  </a:schemeClr>
                </a:solidFill>
              </a:defRPr>
            </a:lvl3pPr>
            <a:lvl4pPr>
              <a:defRPr sz="1400">
                <a:solidFill>
                  <a:schemeClr val="tx1">
                    <a:lumMod val="65000"/>
                    <a:lumOff val="35000"/>
                  </a:schemeClr>
                </a:solidFill>
              </a:defRPr>
            </a:lvl4pPr>
            <a:lvl5pPr>
              <a:defRPr sz="1400">
                <a:solidFill>
                  <a:schemeClr val="tx1">
                    <a:lumMod val="65000"/>
                    <a:lumOff val="35000"/>
                  </a:schemeClr>
                </a:solidFill>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9251BE-C8C4-4C92-BDD8-0169347AD626}"/>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FA881CA8-F33E-4B53-B748-B58423E6356A}"/>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75577F-DE76-4DCF-97C4-6CA966027666}"/>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379181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D13A10-16AF-487D-8278-15D393BA97E3}"/>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206EE7-7ACA-4647-B497-401B56CEA231}"/>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F5BAB9A-15B3-4F9F-B779-F0BB71296109}"/>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2D565F9D-99E3-4BF7-B0AD-CBF5E9CF2679}"/>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8721C07-60D5-4250-AB04-6135C52FD5E4}"/>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
        <p:nvSpPr>
          <p:cNvPr id="7" name="タイトル 1">
            <a:extLst>
              <a:ext uri="{FF2B5EF4-FFF2-40B4-BE49-F238E27FC236}">
                <a16:creationId xmlns:a16="http://schemas.microsoft.com/office/drawing/2014/main" id="{03F6C461-99C0-4ADD-AC21-C7289CF5B3FB}"/>
              </a:ext>
            </a:extLst>
          </p:cNvPr>
          <p:cNvSpPr txBox="1">
            <a:spLocks/>
          </p:cNvSpPr>
          <p:nvPr userDrawn="1"/>
        </p:nvSpPr>
        <p:spPr>
          <a:xfrm>
            <a:off x="337751" y="172995"/>
            <a:ext cx="10968680" cy="519701"/>
          </a:xfrm>
          <a:prstGeom prst="rect">
            <a:avLst/>
          </a:prstGeom>
        </p:spPr>
        <p:txBody>
          <a:bodyPr>
            <a:normAutofit/>
          </a:bodyPr>
          <a:lstStyle>
            <a:lvl1pPr algn="l" defTabSz="914400" rtl="0" eaLnBrk="1" latinLnBrk="0" hangingPunct="1">
              <a:lnSpc>
                <a:spcPct val="90000"/>
              </a:lnSpc>
              <a:spcBef>
                <a:spcPct val="0"/>
              </a:spcBef>
              <a:buNone/>
              <a:defRPr kumimoji="1" sz="20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solidFill>
                  <a:srgbClr val="0070C0"/>
                </a:solidFill>
              </a:rPr>
              <a:t>マスター タイトルの書式設定</a:t>
            </a:r>
          </a:p>
        </p:txBody>
      </p:sp>
    </p:spTree>
    <p:extLst>
      <p:ext uri="{BB962C8B-B14F-4D97-AF65-F5344CB8AC3E}">
        <p14:creationId xmlns:p14="http://schemas.microsoft.com/office/powerpoint/2010/main" val="607078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1BEFA-564C-413A-A622-F5509FB3C4A1}"/>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0F5599-8974-4365-9AB6-29BE17111F43}"/>
              </a:ext>
            </a:extLst>
          </p:cNvPr>
          <p:cNvSpPr>
            <a:spLocks noGrp="1"/>
          </p:cNvSpPr>
          <p:nvPr>
            <p:ph sz="half" idx="1"/>
          </p:nvPr>
        </p:nvSpPr>
        <p:spPr>
          <a:xfrm>
            <a:off x="838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9589B1F-502A-42EE-BCF9-717D6949233E}"/>
              </a:ext>
            </a:extLst>
          </p:cNvPr>
          <p:cNvSpPr>
            <a:spLocks noGrp="1"/>
          </p:cNvSpPr>
          <p:nvPr>
            <p:ph sz="half" idx="2"/>
          </p:nvPr>
        </p:nvSpPr>
        <p:spPr>
          <a:xfrm>
            <a:off x="6172200" y="1825625"/>
            <a:ext cx="51816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0D23888-E5D3-4470-BBB2-84D4BC8FD81F}"/>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6" name="フッター プレースホルダー 5">
            <a:extLst>
              <a:ext uri="{FF2B5EF4-FFF2-40B4-BE49-F238E27FC236}">
                <a16:creationId xmlns:a16="http://schemas.microsoft.com/office/drawing/2014/main" id="{47B18186-F23F-45C9-979E-D2DB84AD8340}"/>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7BC8936-E992-4E22-8E19-EB25DB189017}"/>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
        <p:nvSpPr>
          <p:cNvPr id="8" name="タイトル 1">
            <a:extLst>
              <a:ext uri="{FF2B5EF4-FFF2-40B4-BE49-F238E27FC236}">
                <a16:creationId xmlns:a16="http://schemas.microsoft.com/office/drawing/2014/main" id="{F7AC29C1-ED30-4343-B949-6304188C5316}"/>
              </a:ext>
            </a:extLst>
          </p:cNvPr>
          <p:cNvSpPr txBox="1">
            <a:spLocks/>
          </p:cNvSpPr>
          <p:nvPr userDrawn="1"/>
        </p:nvSpPr>
        <p:spPr>
          <a:xfrm>
            <a:off x="337751" y="172995"/>
            <a:ext cx="10968680" cy="519701"/>
          </a:xfrm>
          <a:prstGeom prst="rect">
            <a:avLst/>
          </a:prstGeom>
        </p:spPr>
        <p:txBody>
          <a:bodyPr>
            <a:normAutofit/>
          </a:bodyPr>
          <a:lstStyle>
            <a:lvl1pPr algn="l" defTabSz="914400" rtl="0" eaLnBrk="1" latinLnBrk="0" hangingPunct="1">
              <a:lnSpc>
                <a:spcPct val="90000"/>
              </a:lnSpc>
              <a:spcBef>
                <a:spcPct val="0"/>
              </a:spcBef>
              <a:buNone/>
              <a:defRPr kumimoji="1" sz="20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solidFill>
                  <a:srgbClr val="0070C0"/>
                </a:solidFill>
              </a:rPr>
              <a:t>マスター タイトルの書式設定</a:t>
            </a:r>
          </a:p>
        </p:txBody>
      </p:sp>
    </p:spTree>
    <p:extLst>
      <p:ext uri="{BB962C8B-B14F-4D97-AF65-F5344CB8AC3E}">
        <p14:creationId xmlns:p14="http://schemas.microsoft.com/office/powerpoint/2010/main" val="19911270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9EA0FB-C615-45DF-8C36-C2A8362BD4AE}"/>
              </a:ext>
            </a:extLst>
          </p:cNvPr>
          <p:cNvSpPr>
            <a:spLocks noGrp="1"/>
          </p:cNvSpPr>
          <p:nvPr>
            <p:ph type="title"/>
          </p:nvPr>
        </p:nvSpPr>
        <p:spPr>
          <a:xfrm>
            <a:off x="839788" y="365125"/>
            <a:ext cx="10515600" cy="1325563"/>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273D96C-FF8D-43AF-9DE8-377C92D52BF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A240DAB-C5F5-4802-9630-F0FC433D1C47}"/>
              </a:ext>
            </a:extLst>
          </p:cNvPr>
          <p:cNvSpPr>
            <a:spLocks noGrp="1"/>
          </p:cNvSpPr>
          <p:nvPr>
            <p:ph sz="half" idx="2"/>
          </p:nvPr>
        </p:nvSpPr>
        <p:spPr>
          <a:xfrm>
            <a:off x="839788" y="2505075"/>
            <a:ext cx="5157787"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ABB55CD-314B-43A4-92BD-18E524783709}"/>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E1DB504-5BFC-45A4-8332-134EA25747F6}"/>
              </a:ext>
            </a:extLst>
          </p:cNvPr>
          <p:cNvSpPr>
            <a:spLocks noGrp="1"/>
          </p:cNvSpPr>
          <p:nvPr>
            <p:ph sz="quarter" idx="4"/>
          </p:nvPr>
        </p:nvSpPr>
        <p:spPr>
          <a:xfrm>
            <a:off x="6172200" y="2505075"/>
            <a:ext cx="5183188"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24C452D-8288-4D96-996C-A1627D660D91}"/>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8" name="フッター プレースホルダー 7">
            <a:extLst>
              <a:ext uri="{FF2B5EF4-FFF2-40B4-BE49-F238E27FC236}">
                <a16:creationId xmlns:a16="http://schemas.microsoft.com/office/drawing/2014/main" id="{7097671F-4CAE-487E-870E-78983E74C580}"/>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42C2B83-A790-46DF-9381-2EA9119D0BA3}"/>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3407583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2BCC95-2DD0-4B64-9C30-A221F59B9931}"/>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B3C7AC3-BA74-4523-BB9E-6A299D37D610}"/>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4" name="フッター プレースホルダー 3">
            <a:extLst>
              <a:ext uri="{FF2B5EF4-FFF2-40B4-BE49-F238E27FC236}">
                <a16:creationId xmlns:a16="http://schemas.microsoft.com/office/drawing/2014/main" id="{42F2C9B6-F405-4F2F-97DF-C2BBE3B0AFC8}"/>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6C83866-2425-49D1-8B29-18376183D6DE}"/>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1317612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3D33EC-62C9-43AA-BF5D-9129DF12A25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00BA5B-53C9-4B95-B03A-4AFCF1B09EE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25B72AE-7671-462D-8AD7-76C01E80D96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711CBE4-D78F-453F-B4F6-6DBB7528BFEC}"/>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6" name="フッター プレースホルダー 5">
            <a:extLst>
              <a:ext uri="{FF2B5EF4-FFF2-40B4-BE49-F238E27FC236}">
                <a16:creationId xmlns:a16="http://schemas.microsoft.com/office/drawing/2014/main" id="{05C693CD-5561-4DA8-B681-7832E14E8FFD}"/>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2A9A05-277B-4285-892B-E3D6A6E46462}"/>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316724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3889D0-E322-4755-BCBF-A3FA0CF26A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E3D723-66F2-4BC3-9E0D-533BD96ABCE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9C23CA-5056-447A-8E24-9479DE3D89D7}"/>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4D94EA67-C9AB-4BD0-AB6E-DB1511FF85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5BB326-6D4B-4959-B840-F1D3A566B678}"/>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1556551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067937-C919-4F5D-9EA5-CBF66AD89602}"/>
              </a:ext>
            </a:extLst>
          </p:cNvPr>
          <p:cNvSpPr>
            <a:spLocks noGrp="1"/>
          </p:cNvSpPr>
          <p:nvPr>
            <p:ph type="title"/>
          </p:nvPr>
        </p:nvSpPr>
        <p:spPr>
          <a:xfrm>
            <a:off x="1774825" y="692150"/>
            <a:ext cx="8642350" cy="825842"/>
          </a:xfrm>
          <a:prstGeom prst="rect">
            <a:avLst/>
          </a:prstGeom>
        </p:spPr>
        <p:txBody>
          <a:bodyPr anchor="b"/>
          <a:lstStyle>
            <a:lvl1pPr algn="ctr">
              <a:defRPr sz="2000">
                <a:solidFill>
                  <a:schemeClr val="tx1">
                    <a:lumMod val="65000"/>
                    <a:lumOff val="35000"/>
                  </a:schemeClr>
                </a:solidFill>
                <a:latin typeface="メイリオ" panose="020B0604030504040204" pitchFamily="50" charset="-128"/>
                <a:ea typeface="メイリオ" panose="020B0604030504040204" pitchFamily="50" charset="-128"/>
              </a:defRPr>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F59692F-84BD-4AC0-9AC7-24F5DD615E90}"/>
              </a:ext>
            </a:extLst>
          </p:cNvPr>
          <p:cNvSpPr>
            <a:spLocks noGrp="1"/>
          </p:cNvSpPr>
          <p:nvPr>
            <p:ph type="pic" idx="1"/>
          </p:nvPr>
        </p:nvSpPr>
        <p:spPr>
          <a:xfrm>
            <a:off x="1774825" y="1989138"/>
            <a:ext cx="8642350" cy="46085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314B43A-0B05-45CC-956A-1AA209C8CD70}"/>
              </a:ext>
            </a:extLst>
          </p:cNvPr>
          <p:cNvSpPr>
            <a:spLocks noGrp="1"/>
          </p:cNvSpPr>
          <p:nvPr>
            <p:ph type="body" sz="half" idx="2"/>
          </p:nvPr>
        </p:nvSpPr>
        <p:spPr>
          <a:xfrm>
            <a:off x="1055688" y="1539381"/>
            <a:ext cx="10080625" cy="42836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Tree>
    <p:extLst>
      <p:ext uri="{BB962C8B-B14F-4D97-AF65-F5344CB8AC3E}">
        <p14:creationId xmlns:p14="http://schemas.microsoft.com/office/powerpoint/2010/main" val="18963174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CB4FB-9DC4-47D0-B841-92044F7AEB82}"/>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F61E12-3A4E-4992-941C-392D2EDD4A21}"/>
              </a:ext>
            </a:extLst>
          </p:cNvPr>
          <p:cNvSpPr>
            <a:spLocks noGrp="1"/>
          </p:cNvSpPr>
          <p:nvPr>
            <p:ph type="body" orient="vert" idx="1"/>
          </p:nvPr>
        </p:nvSpPr>
        <p:spPr>
          <a:xfrm>
            <a:off x="838200" y="1825625"/>
            <a:ext cx="10515600" cy="43513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C506A6-E0D9-4BDD-881F-E6F3944592D2}"/>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74267826-C95E-4328-ADFC-22100FABF699}"/>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A9B2FE-BBFD-4B81-848A-6BE841BFFA9D}"/>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1587185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29EB1FD-AA62-49C0-A42D-BBBF002A6F06}"/>
              </a:ext>
            </a:extLst>
          </p:cNvPr>
          <p:cNvSpPr>
            <a:spLocks noGrp="1"/>
          </p:cNvSpPr>
          <p:nvPr>
            <p:ph type="title" orient="vert"/>
          </p:nvPr>
        </p:nvSpPr>
        <p:spPr>
          <a:xfrm>
            <a:off x="8724900" y="365125"/>
            <a:ext cx="2628900" cy="5811838"/>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6C5DF0D-86CB-4ABA-9C11-821E569B5137}"/>
              </a:ext>
            </a:extLst>
          </p:cNvPr>
          <p:cNvSpPr>
            <a:spLocks noGrp="1"/>
          </p:cNvSpPr>
          <p:nvPr>
            <p:ph type="body" orient="vert" idx="1"/>
          </p:nvPr>
        </p:nvSpPr>
        <p:spPr>
          <a:xfrm>
            <a:off x="838200" y="365125"/>
            <a:ext cx="7734300"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022A8A1-E372-4C19-AB02-B42CD3EE7078}"/>
              </a:ext>
            </a:extLst>
          </p:cNvPr>
          <p:cNvSpPr>
            <a:spLocks noGrp="1"/>
          </p:cNvSpPr>
          <p:nvPr>
            <p:ph type="dt" sz="half" idx="10"/>
          </p:nvPr>
        </p:nvSpPr>
        <p:spPr>
          <a:xfrm>
            <a:off x="838200" y="6356350"/>
            <a:ext cx="2743200" cy="365125"/>
          </a:xfrm>
          <a:prstGeom prst="rect">
            <a:avLst/>
          </a:prstGeom>
        </p:spPr>
        <p:txBody>
          <a:bodyPr/>
          <a:lstStyle/>
          <a:p>
            <a:fld id="{17F9C687-2E96-42FB-8EF2-92E13F998DF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66E13DDC-BD01-4125-8E78-D6922550A712}"/>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7346A4-411E-482F-B121-11194AAD37FA}"/>
              </a:ext>
            </a:extLst>
          </p:cNvPr>
          <p:cNvSpPr>
            <a:spLocks noGrp="1"/>
          </p:cNvSpPr>
          <p:nvPr>
            <p:ph type="sldNum" sz="quarter" idx="12"/>
          </p:nvPr>
        </p:nvSpPr>
        <p:spPr>
          <a:xfrm>
            <a:off x="8610600" y="6356350"/>
            <a:ext cx="2743200" cy="365125"/>
          </a:xfrm>
          <a:prstGeom prst="rect">
            <a:avLst/>
          </a:prstGeom>
        </p:spPr>
        <p:txBody>
          <a:bodyPr/>
          <a:lstStyle/>
          <a:p>
            <a:fld id="{E8F99285-7EAE-4A2E-8FBC-16A07338E74E}" type="slidenum">
              <a:rPr kumimoji="1" lang="ja-JP" altLang="en-US" smtClean="0"/>
              <a:t>‹#›</a:t>
            </a:fld>
            <a:endParaRPr kumimoji="1" lang="ja-JP" altLang="en-US"/>
          </a:p>
        </p:txBody>
      </p:sp>
    </p:spTree>
    <p:extLst>
      <p:ext uri="{BB962C8B-B14F-4D97-AF65-F5344CB8AC3E}">
        <p14:creationId xmlns:p14="http://schemas.microsoft.com/office/powerpoint/2010/main" val="201749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D35EB-DB81-40E2-8FF0-8395AF0F0564}"/>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3704449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B1BACE-7C87-4934-B91B-A9BB2E75022C}"/>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B33C44B-5110-44F9-A6BB-1E941171F820}"/>
              </a:ext>
            </a:extLst>
          </p:cNvPr>
          <p:cNvSpPr>
            <a:spLocks noGrp="1"/>
          </p:cNvSpPr>
          <p:nvPr>
            <p:ph type="dt" sz="half" idx="10"/>
          </p:nvPr>
        </p:nvSpPr>
        <p:spPr>
          <a:xfrm>
            <a:off x="838200" y="6356350"/>
            <a:ext cx="2743200" cy="365125"/>
          </a:xfrm>
          <a:prstGeom prst="rect">
            <a:avLst/>
          </a:prstGeom>
        </p:spPr>
        <p:txBody>
          <a:bodyPr/>
          <a:lstStyle/>
          <a:p>
            <a:fld id="{A46350A6-62FA-4716-B7D0-791383437841}" type="datetimeFigureOut">
              <a:rPr kumimoji="1" lang="ja-JP" altLang="en-US" smtClean="0"/>
              <a:t>2021/11/26</a:t>
            </a:fld>
            <a:endParaRPr kumimoji="1" lang="ja-JP" altLang="en-US"/>
          </a:p>
        </p:txBody>
      </p:sp>
      <p:sp>
        <p:nvSpPr>
          <p:cNvPr id="4" name="フッター プレースホルダー 3">
            <a:extLst>
              <a:ext uri="{FF2B5EF4-FFF2-40B4-BE49-F238E27FC236}">
                <a16:creationId xmlns:a16="http://schemas.microsoft.com/office/drawing/2014/main" id="{BDD90C29-452A-4A29-B7AB-43F1E115F669}"/>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A6EDA32-31C6-40E1-9697-F949E2DD3CBA}"/>
              </a:ext>
            </a:extLst>
          </p:cNvPr>
          <p:cNvSpPr>
            <a:spLocks noGrp="1"/>
          </p:cNvSpPr>
          <p:nvPr>
            <p:ph type="sldNum" sz="quarter" idx="12"/>
          </p:nvPr>
        </p:nvSpPr>
        <p:spPr>
          <a:xfrm>
            <a:off x="8610600" y="6356350"/>
            <a:ext cx="2743200" cy="365125"/>
          </a:xfrm>
          <a:prstGeom prst="rect">
            <a:avLst/>
          </a:prstGeom>
        </p:spPr>
        <p:txBody>
          <a:bodyPr/>
          <a:lstStyle/>
          <a:p>
            <a:fld id="{D6BC7362-BAE8-47B3-854C-681192FDC9F4}" type="slidenum">
              <a:rPr kumimoji="1" lang="ja-JP" altLang="en-US" smtClean="0"/>
              <a:t>‹#›</a:t>
            </a:fld>
            <a:endParaRPr kumimoji="1" lang="ja-JP" altLang="en-US"/>
          </a:p>
        </p:txBody>
      </p:sp>
    </p:spTree>
    <p:extLst>
      <p:ext uri="{BB962C8B-B14F-4D97-AF65-F5344CB8AC3E}">
        <p14:creationId xmlns:p14="http://schemas.microsoft.com/office/powerpoint/2010/main" val="6090234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C60422-F24C-4673-B74F-F3F4F5649328}"/>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ED98CF5-D7F0-4D54-843F-045445FBCA56}"/>
              </a:ext>
            </a:extLst>
          </p:cNvPr>
          <p:cNvSpPr>
            <a:spLocks noGrp="1"/>
          </p:cNvSpPr>
          <p:nvPr>
            <p:ph type="dt" sz="half" idx="10"/>
          </p:nvPr>
        </p:nvSpPr>
        <p:spPr>
          <a:xfrm>
            <a:off x="838200" y="6356350"/>
            <a:ext cx="2743200" cy="365125"/>
          </a:xfrm>
          <a:prstGeom prst="rect">
            <a:avLst/>
          </a:prstGeom>
        </p:spPr>
        <p:txBody>
          <a:bodyPr/>
          <a:lstStyle/>
          <a:p>
            <a:fld id="{A46350A6-62FA-4716-B7D0-791383437841}" type="datetimeFigureOut">
              <a:rPr kumimoji="1" lang="ja-JP" altLang="en-US" smtClean="0"/>
              <a:t>2021/11/26</a:t>
            </a:fld>
            <a:endParaRPr kumimoji="1" lang="ja-JP" altLang="en-US"/>
          </a:p>
        </p:txBody>
      </p:sp>
      <p:sp>
        <p:nvSpPr>
          <p:cNvPr id="4" name="フッター プレースホルダー 3">
            <a:extLst>
              <a:ext uri="{FF2B5EF4-FFF2-40B4-BE49-F238E27FC236}">
                <a16:creationId xmlns:a16="http://schemas.microsoft.com/office/drawing/2014/main" id="{996EF68D-4016-46E8-96DF-ED72B704B343}"/>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4E9D731-AAA3-4874-BAD0-CE8CF19F1001}"/>
              </a:ext>
            </a:extLst>
          </p:cNvPr>
          <p:cNvSpPr>
            <a:spLocks noGrp="1"/>
          </p:cNvSpPr>
          <p:nvPr>
            <p:ph type="sldNum" sz="quarter" idx="12"/>
          </p:nvPr>
        </p:nvSpPr>
        <p:spPr>
          <a:xfrm>
            <a:off x="8610600" y="6356350"/>
            <a:ext cx="2743200" cy="365125"/>
          </a:xfrm>
          <a:prstGeom prst="rect">
            <a:avLst/>
          </a:prstGeom>
        </p:spPr>
        <p:txBody>
          <a:bodyPr/>
          <a:lstStyle/>
          <a:p>
            <a:fld id="{D6BC7362-BAE8-47B3-854C-681192FDC9F4}" type="slidenum">
              <a:rPr kumimoji="1" lang="ja-JP" altLang="en-US" smtClean="0"/>
              <a:t>‹#›</a:t>
            </a:fld>
            <a:endParaRPr kumimoji="1" lang="ja-JP" altLang="en-US"/>
          </a:p>
        </p:txBody>
      </p:sp>
    </p:spTree>
    <p:extLst>
      <p:ext uri="{BB962C8B-B14F-4D97-AF65-F5344CB8AC3E}">
        <p14:creationId xmlns:p14="http://schemas.microsoft.com/office/powerpoint/2010/main" val="21801614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B09BCC-27BA-4BA1-BB4F-CC1737C4801C}"/>
              </a:ext>
            </a:extLst>
          </p:cNvPr>
          <p:cNvSpPr>
            <a:spLocks noGrp="1"/>
          </p:cNvSpPr>
          <p:nvPr>
            <p:ph type="title"/>
          </p:nvPr>
        </p:nvSpPr>
        <p:spPr>
          <a:xfrm>
            <a:off x="838200" y="365125"/>
            <a:ext cx="10515600" cy="1325563"/>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130209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46E12-E0EC-4554-A74F-895EDA06758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7C2A8F6-D38A-4FC0-8E9E-10ECA59EE3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978867E-0068-42A9-8BF1-619B85B34995}"/>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1FEB2E54-AC35-421E-9767-80E4823880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A2CFB9-5313-4B0D-80FE-8458E84A0029}"/>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271383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AC2A88-976B-42CC-BC54-A93F65151B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6CE209-33A0-47DE-AEE2-E59A406CCB6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6280E40-2366-4587-A232-FD97489AE05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C2B64C7-93C0-4261-812A-699A325A0173}"/>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6" name="フッター プレースホルダー 5">
            <a:extLst>
              <a:ext uri="{FF2B5EF4-FFF2-40B4-BE49-F238E27FC236}">
                <a16:creationId xmlns:a16="http://schemas.microsoft.com/office/drawing/2014/main" id="{B0D5B10D-C5D5-414A-AC49-50F84F9BF9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6FCCB6D-9A1E-47DB-885E-04432BBB4684}"/>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339069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4CF9EB-853E-4BA4-93DD-B4635AAD9C2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2A1A5A-918D-4012-846E-3E1DDE4651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C372E39-1D55-40CF-A8FD-D02D973DC46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CB6A8B-0C57-4AD7-8DEF-727DDF8BD8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BFBD28B-D7B7-404C-9B95-DCC7544680C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C0B5991-02B6-45F7-A359-9BBCF35C07AC}"/>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8" name="フッター プレースホルダー 7">
            <a:extLst>
              <a:ext uri="{FF2B5EF4-FFF2-40B4-BE49-F238E27FC236}">
                <a16:creationId xmlns:a16="http://schemas.microsoft.com/office/drawing/2014/main" id="{977ECB7E-781D-420C-B3BA-878A912F3C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2B896B7-88BD-483A-9762-A78CCE917494}"/>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122195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EEE79E-0F02-4F37-A5A2-01650E67168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6105913-E71A-41D2-81A5-00E02FA44920}"/>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4" name="フッター プレースホルダー 3">
            <a:extLst>
              <a:ext uri="{FF2B5EF4-FFF2-40B4-BE49-F238E27FC236}">
                <a16:creationId xmlns:a16="http://schemas.microsoft.com/office/drawing/2014/main" id="{7587A801-2A08-4363-8937-C5BAE6F9EDC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5C13088-6772-4DCA-9091-0ADB85524630}"/>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3003324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16F7A6D-2CC0-4557-A675-CF4675DE2022}"/>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3" name="フッター プレースホルダー 2">
            <a:extLst>
              <a:ext uri="{FF2B5EF4-FFF2-40B4-BE49-F238E27FC236}">
                <a16:creationId xmlns:a16="http://schemas.microsoft.com/office/drawing/2014/main" id="{6AF37FDC-BA88-485C-87D4-330C8C3BE5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B92CC1-AC7E-46FE-99B8-DC08244CD238}"/>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340530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152A4E-F0CB-4EDB-8D19-CFA7D253C03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90774F-0E0F-4C25-A088-74789031A8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AD1CF98-B0EF-44C7-887B-1C5B8E67F4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BA1716E-292A-44B9-B825-62C4B1281432}"/>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6" name="フッター プレースホルダー 5">
            <a:extLst>
              <a:ext uri="{FF2B5EF4-FFF2-40B4-BE49-F238E27FC236}">
                <a16:creationId xmlns:a16="http://schemas.microsoft.com/office/drawing/2014/main" id="{6C6A3FF5-52FC-4BFA-9AA8-30AB1A9E00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F90408-8AE5-4BA1-BAA2-61B222EFBEDA}"/>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301542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DB612D-F6B0-4F7D-86F9-96593525DE5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F6C85B6-05E9-4B6B-A368-796E192425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8EE9094-63B7-4302-9C6A-190357751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3268601-1543-4F97-889F-416207911DA6}"/>
              </a:ext>
            </a:extLst>
          </p:cNvPr>
          <p:cNvSpPr>
            <a:spLocks noGrp="1"/>
          </p:cNvSpPr>
          <p:nvPr>
            <p:ph type="dt" sz="half" idx="10"/>
          </p:nvPr>
        </p:nvSpPr>
        <p:spPr/>
        <p:txBody>
          <a:bodyPr/>
          <a:lstStyle/>
          <a:p>
            <a:fld id="{E5CDEC7C-4F59-40F7-BD2B-30AD8E552413}" type="datetimeFigureOut">
              <a:rPr kumimoji="1" lang="ja-JP" altLang="en-US" smtClean="0"/>
              <a:t>2021/11/26</a:t>
            </a:fld>
            <a:endParaRPr kumimoji="1" lang="ja-JP" altLang="en-US"/>
          </a:p>
        </p:txBody>
      </p:sp>
      <p:sp>
        <p:nvSpPr>
          <p:cNvPr id="6" name="フッター プレースホルダー 5">
            <a:extLst>
              <a:ext uri="{FF2B5EF4-FFF2-40B4-BE49-F238E27FC236}">
                <a16:creationId xmlns:a16="http://schemas.microsoft.com/office/drawing/2014/main" id="{AD2D4291-F4AC-4749-BB8F-7473257D2E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EC860F4-8842-4968-91DD-364A5D048E91}"/>
              </a:ext>
            </a:extLst>
          </p:cNvPr>
          <p:cNvSpPr>
            <a:spLocks noGrp="1"/>
          </p:cNvSpPr>
          <p:nvPr>
            <p:ph type="sldNum" sz="quarter" idx="12"/>
          </p:nvPr>
        </p:nvSpPr>
        <p:spPr/>
        <p:txBody>
          <a:body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49173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pn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20510D-40C7-4EE4-ADF4-D529741690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0EE422-B7FB-421B-861E-2E79BEB5C6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86E016-3D1C-4D96-A777-BCCE5A6402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EC7C-4F59-40F7-BD2B-30AD8E552413}" type="datetimeFigureOut">
              <a:rPr kumimoji="1" lang="ja-JP" altLang="en-US" smtClean="0"/>
              <a:t>2021/11/26</a:t>
            </a:fld>
            <a:endParaRPr kumimoji="1" lang="ja-JP" altLang="en-US"/>
          </a:p>
        </p:txBody>
      </p:sp>
      <p:sp>
        <p:nvSpPr>
          <p:cNvPr id="5" name="フッター プレースホルダー 4">
            <a:extLst>
              <a:ext uri="{FF2B5EF4-FFF2-40B4-BE49-F238E27FC236}">
                <a16:creationId xmlns:a16="http://schemas.microsoft.com/office/drawing/2014/main" id="{CC5C76E5-4167-4134-914E-4DC6796D6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D4837C-7B93-4E75-852C-22220B4F8B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BDBB0-A809-4BC3-853B-72D2BACAA598}" type="slidenum">
              <a:rPr kumimoji="1" lang="ja-JP" altLang="en-US" smtClean="0"/>
              <a:t>‹#›</a:t>
            </a:fld>
            <a:endParaRPr kumimoji="1" lang="ja-JP" altLang="en-US"/>
          </a:p>
        </p:txBody>
      </p:sp>
    </p:spTree>
    <p:extLst>
      <p:ext uri="{BB962C8B-B14F-4D97-AF65-F5344CB8AC3E}">
        <p14:creationId xmlns:p14="http://schemas.microsoft.com/office/powerpoint/2010/main" val="1248647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1B08D21-08E4-4BC5-A3E3-E549344641D9}"/>
              </a:ext>
            </a:extLst>
          </p:cNvPr>
          <p:cNvSpPr/>
          <p:nvPr userDrawn="1"/>
        </p:nvSpPr>
        <p:spPr>
          <a:xfrm>
            <a:off x="0" y="0"/>
            <a:ext cx="12192000" cy="6926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5" name="テキスト ボックス 32">
            <a:extLst>
              <a:ext uri="{FF2B5EF4-FFF2-40B4-BE49-F238E27FC236}">
                <a16:creationId xmlns:a16="http://schemas.microsoft.com/office/drawing/2014/main" id="{F390482B-5B07-4470-9CED-B2C09DAF222A}"/>
              </a:ext>
            </a:extLst>
          </p:cNvPr>
          <p:cNvSpPr txBox="1"/>
          <p:nvPr userDrawn="1"/>
        </p:nvSpPr>
        <p:spPr>
          <a:xfrm>
            <a:off x="8489659" y="6632806"/>
            <a:ext cx="3660396" cy="208416"/>
          </a:xfrm>
          <a:prstGeom prst="rect">
            <a:avLst/>
          </a:prstGeom>
          <a:noFill/>
        </p:spPr>
        <p:txBody>
          <a:bodyPr wrap="square" lIns="27000" tIns="27000" rIns="27000" bIns="27000" rtlCol="0">
            <a:spAutoFit/>
          </a:bodyPr>
          <a:lstStyle/>
          <a:p>
            <a:pPr algn="r"/>
            <a:r>
              <a:rPr lang="en-US" altLang="ja-JP" sz="800" b="0">
                <a:solidFill>
                  <a:schemeClr val="tx1">
                    <a:lumMod val="65000"/>
                    <a:lumOff val="35000"/>
                  </a:schemeClr>
                </a:solidFill>
                <a:latin typeface="Meiryo UI" panose="020B0604030504040204" pitchFamily="50" charset="-128"/>
                <a:ea typeface="Meiryo UI" panose="020B0604030504040204" pitchFamily="50" charset="-128"/>
                <a:cs typeface="メイリオ" pitchFamily="50" charset="-128"/>
              </a:rPr>
              <a:t>  Copyright</a:t>
            </a:r>
            <a:r>
              <a:rPr lang="ja-JP" altLang="en-US" sz="800" b="0">
                <a:solidFill>
                  <a:schemeClr val="tx1">
                    <a:lumMod val="65000"/>
                    <a:lumOff val="35000"/>
                  </a:schemeClr>
                </a:solidFill>
                <a:latin typeface="Meiryo UI" panose="020B0604030504040204" pitchFamily="50" charset="-128"/>
                <a:ea typeface="Meiryo UI" panose="020B0604030504040204" pitchFamily="50" charset="-128"/>
                <a:cs typeface="メイリオ" pitchFamily="50" charset="-128"/>
              </a:rPr>
              <a:t>　</a:t>
            </a:r>
            <a:r>
              <a:rPr lang="en-US" altLang="ja-JP" sz="800" b="0">
                <a:solidFill>
                  <a:schemeClr val="tx1">
                    <a:lumMod val="65000"/>
                    <a:lumOff val="35000"/>
                  </a:schemeClr>
                </a:solidFill>
                <a:latin typeface="Meiryo UI" panose="020B0604030504040204" pitchFamily="50" charset="-128"/>
                <a:ea typeface="Meiryo UI" panose="020B0604030504040204" pitchFamily="50" charset="-128"/>
                <a:cs typeface="メイリオ" pitchFamily="50" charset="-128"/>
              </a:rPr>
              <a:t>Benesse Corporation. /</a:t>
            </a:r>
            <a:r>
              <a:rPr lang="ja-JP" altLang="en-US" sz="800" b="0" baseline="0">
                <a:solidFill>
                  <a:schemeClr val="tx1">
                    <a:lumMod val="65000"/>
                    <a:lumOff val="35000"/>
                  </a:schemeClr>
                </a:solidFill>
                <a:latin typeface="Meiryo UI" panose="020B0604030504040204" pitchFamily="50" charset="-128"/>
                <a:ea typeface="Meiryo UI" panose="020B0604030504040204" pitchFamily="50" charset="-128"/>
                <a:cs typeface="メイリオ" pitchFamily="50" charset="-128"/>
              </a:rPr>
              <a:t> </a:t>
            </a:r>
            <a:r>
              <a:rPr lang="en-US" altLang="ja-JP" sz="800" b="0">
                <a:solidFill>
                  <a:schemeClr val="tx1">
                    <a:lumMod val="65000"/>
                    <a:lumOff val="35000"/>
                  </a:schemeClr>
                </a:solidFill>
                <a:latin typeface="Meiryo UI" panose="020B0604030504040204" pitchFamily="50" charset="-128"/>
                <a:ea typeface="Meiryo UI" panose="020B0604030504040204" pitchFamily="50" charset="-128"/>
                <a:cs typeface="メイリオ" pitchFamily="50" charset="-128"/>
              </a:rPr>
              <a:t>Strictly Confidential.</a:t>
            </a:r>
            <a:r>
              <a:rPr kumimoji="0" lang="ja-JP" altLang="en-US" sz="900" b="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rPr>
              <a:t>       </a:t>
            </a:r>
            <a:fld id="{41F965B9-0827-41CC-9B78-8F87531CEB16}" type="slidenum">
              <a:rPr kumimoji="0" lang="ja-JP" altLang="en-US" sz="1000" b="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rPr>
              <a:pPr algn="r"/>
              <a:t>‹#›</a:t>
            </a:fld>
            <a:r>
              <a:rPr kumimoji="0" lang="ja-JP" altLang="en-US" sz="1000" b="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rPr>
              <a:t> </a:t>
            </a:r>
            <a:endParaRPr kumimoji="0" lang="en-US" altLang="ja-JP" sz="1000" b="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pic>
        <p:nvPicPr>
          <p:cNvPr id="16" name="コンテンツ プレースホルダー 4">
            <a:extLst>
              <a:ext uri="{FF2B5EF4-FFF2-40B4-BE49-F238E27FC236}">
                <a16:creationId xmlns:a16="http://schemas.microsoft.com/office/drawing/2014/main" id="{D0AE9A2A-EED9-464F-93AC-1D9EACF74E85}"/>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630636" y="222382"/>
            <a:ext cx="1118579" cy="247932"/>
          </a:xfrm>
          <a:prstGeom prst="rect">
            <a:avLst/>
          </a:prstGeom>
        </p:spPr>
      </p:pic>
      <p:sp>
        <p:nvSpPr>
          <p:cNvPr id="6" name="タイトル 1">
            <a:extLst>
              <a:ext uri="{FF2B5EF4-FFF2-40B4-BE49-F238E27FC236}">
                <a16:creationId xmlns:a16="http://schemas.microsoft.com/office/drawing/2014/main" id="{7556ED09-9A50-4B4B-AAF8-39255BCF9A68}"/>
              </a:ext>
            </a:extLst>
          </p:cNvPr>
          <p:cNvSpPr txBox="1">
            <a:spLocks/>
          </p:cNvSpPr>
          <p:nvPr userDrawn="1"/>
        </p:nvSpPr>
        <p:spPr>
          <a:xfrm>
            <a:off x="337751" y="172995"/>
            <a:ext cx="10968680" cy="519701"/>
          </a:xfrm>
          <a:prstGeom prst="rect">
            <a:avLst/>
          </a:prstGeom>
        </p:spPr>
        <p:txBody>
          <a:bodyPr>
            <a:normAutofit/>
          </a:bodyPr>
          <a:lstStyle>
            <a:lvl1pPr algn="l" defTabSz="914400" rtl="0" eaLnBrk="1" latinLnBrk="0" hangingPunct="1">
              <a:lnSpc>
                <a:spcPct val="90000"/>
              </a:lnSpc>
              <a:spcBef>
                <a:spcPct val="0"/>
              </a:spcBef>
              <a:buNone/>
              <a:defRPr kumimoji="1" sz="20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solidFill>
                <a:srgbClr val="0070C0"/>
              </a:solidFill>
            </a:endParaRPr>
          </a:p>
        </p:txBody>
      </p:sp>
      <p:sp>
        <p:nvSpPr>
          <p:cNvPr id="8" name="テキスト プレースホルダー 3">
            <a:extLst>
              <a:ext uri="{FF2B5EF4-FFF2-40B4-BE49-F238E27FC236}">
                <a16:creationId xmlns:a16="http://schemas.microsoft.com/office/drawing/2014/main" id="{52240539-4502-4742-BF3E-52F070430E3F}"/>
              </a:ext>
            </a:extLst>
          </p:cNvPr>
          <p:cNvSpPr txBox="1">
            <a:spLocks/>
          </p:cNvSpPr>
          <p:nvPr userDrawn="1"/>
        </p:nvSpPr>
        <p:spPr>
          <a:xfrm>
            <a:off x="395287" y="279400"/>
            <a:ext cx="10017339" cy="41275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kumimoji="1" sz="2400" b="1" kern="1200">
                <a:solidFill>
                  <a:srgbClr val="0070C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a:p>
          <a:p>
            <a:endParaRPr lang="ja-JP" altLang="en-US"/>
          </a:p>
        </p:txBody>
      </p:sp>
    </p:spTree>
    <p:extLst>
      <p:ext uri="{BB962C8B-B14F-4D97-AF65-F5344CB8AC3E}">
        <p14:creationId xmlns:p14="http://schemas.microsoft.com/office/powerpoint/2010/main" val="3505954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kumimoji="1" sz="2000" b="1" kern="1200">
          <a:solidFill>
            <a:srgbClr val="0070C0"/>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7469">
          <p15:clr>
            <a:srgbClr val="F26B43"/>
          </p15:clr>
        </p15:guide>
        <p15:guide id="4" pos="211">
          <p15:clr>
            <a:srgbClr val="F26B43"/>
          </p15:clr>
        </p15:guide>
        <p15:guide id="5" orient="horz" pos="436">
          <p15:clr>
            <a:srgbClr val="F26B43"/>
          </p15:clr>
        </p15:guide>
        <p15:guide id="6" orient="horz" pos="4156">
          <p15:clr>
            <a:srgbClr val="F26B43"/>
          </p15:clr>
        </p15:guide>
        <p15:guide id="7" pos="665">
          <p15:clr>
            <a:srgbClr val="F26B43"/>
          </p15:clr>
        </p15:guide>
        <p15:guide id="8" pos="7015">
          <p15:clr>
            <a:srgbClr val="F26B43"/>
          </p15:clr>
        </p15:guide>
        <p15:guide id="9" orient="horz" pos="125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http://www.benesse.co.jp/ad/" TargetMode="External"/><Relationship Id="rId2" Type="http://schemas.openxmlformats.org/officeDocument/2006/relationships/hyperlink" Target="mailto:yoshitaru@mail.benesse.co.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A47D490-38C2-4353-87E7-9CEFAD74F226}"/>
              </a:ext>
            </a:extLst>
          </p:cNvPr>
          <p:cNvSpPr txBox="1">
            <a:spLocks/>
          </p:cNvSpPr>
          <p:nvPr/>
        </p:nvSpPr>
        <p:spPr>
          <a:xfrm>
            <a:off x="0" y="1"/>
            <a:ext cx="12192000" cy="875991"/>
          </a:xfrm>
          <a:prstGeom prst="rect">
            <a:avLst/>
          </a:prstGeom>
          <a:solidFill>
            <a:schemeClr val="accent2"/>
          </a:solidFill>
        </p:spPr>
        <p:txBody>
          <a:bodyPr vert="horz" lIns="91440" tIns="45720" rIns="91440" bIns="45720" rtlCol="0" anchor="ctr">
            <a:noAutofit/>
          </a:bodyPr>
          <a:lstStyle>
            <a:lvl1pPr algn="l" defTabSz="914400" rtl="0" eaLnBrk="1" latinLnBrk="0" hangingPunct="1">
              <a:spcBef>
                <a:spcPct val="0"/>
              </a:spcBef>
              <a:buNone/>
              <a:defRPr kumimoji="1" sz="24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20</a:t>
            </a:r>
            <a:r>
              <a:rPr kumimoji="1" lang="ja-JP" altLang="en-US"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40</a:t>
            </a:r>
            <a:r>
              <a:rPr kumimoji="1" lang="ja-JP" altLang="en-US"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代のママ・ニューファミリー層・赤ちゃんのいる暮らし</a:t>
            </a:r>
            <a:endParaRPr kumimoji="1" lang="en-US" altLang="ja-JP"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に関する調査データより</a:t>
            </a:r>
            <a:endParaRPr kumimoji="1" lang="en-US" altLang="ja-JP"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08BC3044-BFE9-40B9-8219-FF44E443E836}"/>
              </a:ext>
            </a:extLst>
          </p:cNvPr>
          <p:cNvSpPr txBox="1">
            <a:spLocks/>
          </p:cNvSpPr>
          <p:nvPr/>
        </p:nvSpPr>
        <p:spPr>
          <a:xfrm>
            <a:off x="0" y="2770931"/>
            <a:ext cx="8940800" cy="2199716"/>
          </a:xfrm>
          <a:prstGeom prst="rect">
            <a:avLst/>
          </a:prstGeom>
        </p:spPr>
        <p:txBody>
          <a:bodyPr vert="horz" lIns="91440" tIns="45720" rIns="91440" bIns="45720" rtlCol="0" anchor="t">
            <a:noAutofit/>
          </a:bodyPr>
          <a:lstStyle>
            <a:lvl1pPr algn="l" defTabSz="914400" rtl="0" eaLnBrk="1" latinLnBrk="0" hangingPunct="1">
              <a:spcBef>
                <a:spcPct val="0"/>
              </a:spcBef>
              <a:buNone/>
              <a:defRPr kumimoji="1" sz="24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800" dirty="0">
                <a:solidFill>
                  <a:schemeClr val="accent6"/>
                </a:solidFill>
              </a:rPr>
              <a:t>商品選びや買い方が大きく変わる「家族のはじまり」でのアプローチ</a:t>
            </a:r>
            <a:endParaRPr lang="en-US" altLang="ja-JP" sz="4800" dirty="0">
              <a:solidFill>
                <a:schemeClr val="accent6"/>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4800" dirty="0">
                <a:solidFill>
                  <a:schemeClr val="accent6"/>
                </a:solidFill>
              </a:rPr>
              <a:t>が効果的！</a:t>
            </a:r>
            <a:endParaRPr lang="en-US" altLang="ja-JP" sz="4800" dirty="0">
              <a:solidFill>
                <a:schemeClr val="accent6"/>
              </a:solidFill>
            </a:endParaRPr>
          </a:p>
          <a:p>
            <a:pPr lvl="0"/>
            <a:r>
              <a:rPr lang="en-US" altLang="ja-JP" sz="2800" dirty="0">
                <a:solidFill>
                  <a:schemeClr val="accent6"/>
                </a:solidFill>
              </a:rPr>
              <a:t>※30</a:t>
            </a:r>
            <a:r>
              <a:rPr lang="ja-JP" altLang="en-US" sz="2800" dirty="0">
                <a:solidFill>
                  <a:schemeClr val="accent6"/>
                </a:solidFill>
              </a:rPr>
              <a:t>代～の主婦の価値観やライフスタイルの調査抜粋あり</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ja-JP" sz="4800" dirty="0">
              <a:solidFill>
                <a:schemeClr val="accent6"/>
              </a:solidFill>
            </a:endParaRPr>
          </a:p>
        </p:txBody>
      </p:sp>
      <p:sp>
        <p:nvSpPr>
          <p:cNvPr id="11" name="正方形/長方形 10">
            <a:extLst>
              <a:ext uri="{FF2B5EF4-FFF2-40B4-BE49-F238E27FC236}">
                <a16:creationId xmlns:a16="http://schemas.microsoft.com/office/drawing/2014/main" id="{5A9BDE2A-29E6-49E2-83A6-B38D00824F60}"/>
              </a:ext>
            </a:extLst>
          </p:cNvPr>
          <p:cNvSpPr/>
          <p:nvPr/>
        </p:nvSpPr>
        <p:spPr>
          <a:xfrm>
            <a:off x="0" y="6488668"/>
            <a:ext cx="12192000" cy="369332"/>
          </a:xfrm>
          <a:prstGeom prst="rect">
            <a:avLst/>
          </a:prstGeom>
          <a:solidFill>
            <a:schemeClr val="accent2">
              <a:lumMod val="75000"/>
            </a:schemeClr>
          </a:solidFill>
        </p:spPr>
        <p:txBody>
          <a:bodyPr wrap="square">
            <a:spAutoFit/>
          </a:bodyPr>
          <a:lstStyle/>
          <a:p>
            <a:pPr lvl="0" algn="ctr">
              <a:spcBef>
                <a:spcPct val="0"/>
              </a:spcBef>
              <a:defRPr/>
            </a:pPr>
            <a:r>
              <a:rPr lang="ja-JP" altLang="en-US" dirty="0">
                <a:solidFill>
                  <a:schemeClr val="bg1"/>
                </a:solidFill>
                <a:latin typeface="Meiryo UI" panose="020B0604030504040204" pitchFamily="50" charset="-128"/>
                <a:ea typeface="Meiryo UI" panose="020B0604030504040204" pitchFamily="50" charset="-128"/>
              </a:rPr>
              <a:t>住宅・家電・自動車・金融保険・日用品・加工食品・飲料・スキンケアなどに関係する担当者さま必見です！</a:t>
            </a:r>
            <a:endParaRPr lang="en-US" altLang="ja-JP" b="1" dirty="0">
              <a:solidFill>
                <a:schemeClr val="bg1"/>
              </a:solidFill>
              <a:latin typeface="Meiryo UI" panose="020B0604030504040204" pitchFamily="50" charset="-128"/>
              <a:ea typeface="Meiryo UI" panose="020B0604030504040204" pitchFamily="50" charset="-128"/>
            </a:endParaRPr>
          </a:p>
        </p:txBody>
      </p:sp>
      <p:pic>
        <p:nvPicPr>
          <p:cNvPr id="1028" name="Picture 4">
            <a:extLst>
              <a:ext uri="{FF2B5EF4-FFF2-40B4-BE49-F238E27FC236}">
                <a16:creationId xmlns:a16="http://schemas.microsoft.com/office/drawing/2014/main" id="{BB7B0C9D-F1B1-4EDE-A7B5-FA3044CB6B57}"/>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48435" y="2486951"/>
            <a:ext cx="3048000" cy="304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四角形: 角を丸くする 12">
            <a:extLst>
              <a:ext uri="{FF2B5EF4-FFF2-40B4-BE49-F238E27FC236}">
                <a16:creationId xmlns:a16="http://schemas.microsoft.com/office/drawing/2014/main" id="{6AC1F7C6-A8FE-4E96-8F16-D6EC56205D4D}"/>
              </a:ext>
            </a:extLst>
          </p:cNvPr>
          <p:cNvSpPr/>
          <p:nvPr/>
        </p:nvSpPr>
        <p:spPr>
          <a:xfrm>
            <a:off x="73891" y="1582121"/>
            <a:ext cx="3149600" cy="811892"/>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solidFill>
                  <a:schemeClr val="tx1"/>
                </a:solidFill>
                <a:latin typeface="Meiryo UI" panose="020B0604030504040204" pitchFamily="50" charset="-128"/>
                <a:ea typeface="Meiryo UI" panose="020B0604030504040204" pitchFamily="50" charset="-128"/>
              </a:rPr>
              <a:t>今回のテーマ</a:t>
            </a:r>
            <a:endParaRPr kumimoji="1" lang="ja-JP" altLang="en-US" sz="4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9846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08BC3044-BFE9-40B9-8219-FF44E443E836}"/>
              </a:ext>
            </a:extLst>
          </p:cNvPr>
          <p:cNvSpPr txBox="1">
            <a:spLocks/>
          </p:cNvSpPr>
          <p:nvPr/>
        </p:nvSpPr>
        <p:spPr>
          <a:xfrm>
            <a:off x="6951907" y="3788826"/>
            <a:ext cx="5129257" cy="462772"/>
          </a:xfrm>
          <a:prstGeom prst="rect">
            <a:avLst/>
          </a:prstGeom>
        </p:spPr>
        <p:txBody>
          <a:bodyPr vert="horz" lIns="91440" tIns="45720" rIns="91440" bIns="45720" rtlCol="0" anchor="t">
            <a:noAutofit/>
          </a:bodyPr>
          <a:lstStyle>
            <a:lvl1pPr algn="l" defTabSz="914400" rtl="0" eaLnBrk="1" latinLnBrk="0" hangingPunct="1">
              <a:spcBef>
                <a:spcPct val="0"/>
              </a:spcBef>
              <a:buNone/>
              <a:defRPr kumimoji="1" sz="24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600" dirty="0">
                <a:solidFill>
                  <a:schemeClr val="accent2"/>
                </a:solidFill>
              </a:rPr>
              <a:t>※</a:t>
            </a:r>
            <a:r>
              <a:rPr lang="ja-JP" altLang="en-US" sz="1600" dirty="0">
                <a:solidFill>
                  <a:schemeClr val="accent2"/>
                </a:solidFill>
              </a:rPr>
              <a:t>まだ広く知られていません。</a:t>
            </a:r>
            <a:endParaRPr lang="en-US" altLang="ja-JP" sz="1600" dirty="0">
              <a:solidFill>
                <a:schemeClr val="accent2"/>
              </a:solidFill>
            </a:endParaRPr>
          </a:p>
          <a:p>
            <a:r>
              <a:rPr lang="ja-JP" altLang="en-US" sz="1600" dirty="0">
                <a:solidFill>
                  <a:schemeClr val="accent2"/>
                </a:solidFill>
              </a:rPr>
              <a:t>そこまで調べている企業様はまだ少数派です。</a:t>
            </a:r>
            <a:endParaRPr lang="en-US" altLang="ja-JP" sz="1600" dirty="0">
              <a:solidFill>
                <a:schemeClr val="accent2"/>
              </a:solidFill>
            </a:endParaRPr>
          </a:p>
          <a:p>
            <a:pPr lvl="0"/>
            <a:endParaRPr lang="en-US" altLang="ja-JP" dirty="0">
              <a:solidFill>
                <a:schemeClr val="accent2"/>
              </a:solidFill>
            </a:endParaRPr>
          </a:p>
        </p:txBody>
      </p:sp>
      <p:sp>
        <p:nvSpPr>
          <p:cNvPr id="11" name="正方形/長方形 10">
            <a:extLst>
              <a:ext uri="{FF2B5EF4-FFF2-40B4-BE49-F238E27FC236}">
                <a16:creationId xmlns:a16="http://schemas.microsoft.com/office/drawing/2014/main" id="{5A9BDE2A-29E6-49E2-83A6-B38D00824F60}"/>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D4DAB571-B1E9-442E-A211-2BC06911B794}"/>
              </a:ext>
            </a:extLst>
          </p:cNvPr>
          <p:cNvGraphicFramePr>
            <a:graphicFrameLocks/>
          </p:cNvGraphicFramePr>
          <p:nvPr>
            <p:extLst>
              <p:ext uri="{D42A27DB-BD31-4B8C-83A1-F6EECF244321}">
                <p14:modId xmlns:p14="http://schemas.microsoft.com/office/powerpoint/2010/main" val="3892371895"/>
              </p:ext>
            </p:extLst>
          </p:nvPr>
        </p:nvGraphicFramePr>
        <p:xfrm>
          <a:off x="326434" y="647027"/>
          <a:ext cx="5219404" cy="28872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a:extLst>
              <a:ext uri="{FF2B5EF4-FFF2-40B4-BE49-F238E27FC236}">
                <a16:creationId xmlns:a16="http://schemas.microsoft.com/office/drawing/2014/main" id="{5B42159D-F4B4-4669-8FB7-CCA231145CD3}"/>
              </a:ext>
            </a:extLst>
          </p:cNvPr>
          <p:cNvGraphicFramePr>
            <a:graphicFrameLocks/>
          </p:cNvGraphicFramePr>
          <p:nvPr>
            <p:extLst>
              <p:ext uri="{D42A27DB-BD31-4B8C-83A1-F6EECF244321}">
                <p14:modId xmlns:p14="http://schemas.microsoft.com/office/powerpoint/2010/main" val="1516896616"/>
              </p:ext>
            </p:extLst>
          </p:nvPr>
        </p:nvGraphicFramePr>
        <p:xfrm>
          <a:off x="309289" y="3586460"/>
          <a:ext cx="5219404" cy="2887282"/>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14E5613A-92B4-43BA-8392-F26C7AFC487E}"/>
              </a:ext>
            </a:extLst>
          </p:cNvPr>
          <p:cNvSpPr/>
          <p:nvPr/>
        </p:nvSpPr>
        <p:spPr>
          <a:xfrm>
            <a:off x="2054626" y="789176"/>
            <a:ext cx="688574" cy="5684566"/>
          </a:xfrm>
          <a:prstGeom prst="rect">
            <a:avLst/>
          </a:prstGeom>
          <a:noFill/>
          <a:ln w="381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sz="135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C8D87D5A-2E66-4352-AAA3-3D9C56D6FC4C}"/>
              </a:ext>
            </a:extLst>
          </p:cNvPr>
          <p:cNvSpPr/>
          <p:nvPr/>
        </p:nvSpPr>
        <p:spPr>
          <a:xfrm>
            <a:off x="6660703" y="601204"/>
            <a:ext cx="5541908" cy="3108543"/>
          </a:xfrm>
          <a:prstGeom prst="rect">
            <a:avLst/>
          </a:prstGeom>
        </p:spPr>
        <p:txBody>
          <a:bodyPr wrap="square">
            <a:spAutoFit/>
          </a:bodyPr>
          <a:lstStyle/>
          <a:p>
            <a:r>
              <a:rPr lang="ja-JP" altLang="en-US"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赤ちゃんが生まれることでライフスタイルが大きく変わります。</a:t>
            </a:r>
            <a:endParaRPr lang="en-US" altLang="ja-JP"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実は多くの商品サービスにおいて</a:t>
            </a:r>
            <a:endParaRPr lang="en-US" altLang="ja-JP"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ブランドスイッチ（買い替え・新規購入）が進み、大きなビジネスチャンスになることをご存知ですか？</a:t>
            </a:r>
            <a:endParaRPr lang="en-US" altLang="ja-JP" sz="2800" b="1"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四角形: 角を丸くする 12">
            <a:extLst>
              <a:ext uri="{FF2B5EF4-FFF2-40B4-BE49-F238E27FC236}">
                <a16:creationId xmlns:a16="http://schemas.microsoft.com/office/drawing/2014/main" id="{69A15736-CC28-45F2-8A92-9C7A991139BB}"/>
              </a:ext>
            </a:extLst>
          </p:cNvPr>
          <p:cNvSpPr/>
          <p:nvPr/>
        </p:nvSpPr>
        <p:spPr>
          <a:xfrm>
            <a:off x="6971291" y="4430902"/>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住宅</a:t>
            </a:r>
          </a:p>
        </p:txBody>
      </p:sp>
      <p:sp>
        <p:nvSpPr>
          <p:cNvPr id="14" name="四角形: 角を丸くする 13">
            <a:extLst>
              <a:ext uri="{FF2B5EF4-FFF2-40B4-BE49-F238E27FC236}">
                <a16:creationId xmlns:a16="http://schemas.microsoft.com/office/drawing/2014/main" id="{94152CF6-7F74-4D63-8A87-06B3C64AB335}"/>
              </a:ext>
            </a:extLst>
          </p:cNvPr>
          <p:cNvSpPr/>
          <p:nvPr/>
        </p:nvSpPr>
        <p:spPr>
          <a:xfrm>
            <a:off x="8513790" y="4430902"/>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保険</a:t>
            </a:r>
          </a:p>
        </p:txBody>
      </p:sp>
      <p:sp>
        <p:nvSpPr>
          <p:cNvPr id="15" name="四角形: 角を丸くする 14">
            <a:extLst>
              <a:ext uri="{FF2B5EF4-FFF2-40B4-BE49-F238E27FC236}">
                <a16:creationId xmlns:a16="http://schemas.microsoft.com/office/drawing/2014/main" id="{14C52883-A257-424E-B07D-980866AE919C}"/>
              </a:ext>
            </a:extLst>
          </p:cNvPr>
          <p:cNvSpPr/>
          <p:nvPr/>
        </p:nvSpPr>
        <p:spPr>
          <a:xfrm>
            <a:off x="10053892" y="4430902"/>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空気清浄機</a:t>
            </a:r>
          </a:p>
        </p:txBody>
      </p:sp>
      <p:sp>
        <p:nvSpPr>
          <p:cNvPr id="16" name="四角形: 角を丸くする 15">
            <a:extLst>
              <a:ext uri="{FF2B5EF4-FFF2-40B4-BE49-F238E27FC236}">
                <a16:creationId xmlns:a16="http://schemas.microsoft.com/office/drawing/2014/main" id="{448465DF-54E4-4C9D-98E0-37A7DAB36F38}"/>
              </a:ext>
            </a:extLst>
          </p:cNvPr>
          <p:cNvSpPr/>
          <p:nvPr/>
        </p:nvSpPr>
        <p:spPr>
          <a:xfrm>
            <a:off x="6971291" y="5111024"/>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スキンケア</a:t>
            </a:r>
          </a:p>
        </p:txBody>
      </p:sp>
      <p:sp>
        <p:nvSpPr>
          <p:cNvPr id="17" name="四角形: 角を丸くする 16">
            <a:extLst>
              <a:ext uri="{FF2B5EF4-FFF2-40B4-BE49-F238E27FC236}">
                <a16:creationId xmlns:a16="http://schemas.microsoft.com/office/drawing/2014/main" id="{189AEE6C-5AEC-42DF-994A-9DFFD9E82ECD}"/>
              </a:ext>
            </a:extLst>
          </p:cNvPr>
          <p:cNvSpPr/>
          <p:nvPr/>
        </p:nvSpPr>
        <p:spPr>
          <a:xfrm>
            <a:off x="8513790" y="5111024"/>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洗剤</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四角形: 角を丸くする 17">
            <a:extLst>
              <a:ext uri="{FF2B5EF4-FFF2-40B4-BE49-F238E27FC236}">
                <a16:creationId xmlns:a16="http://schemas.microsoft.com/office/drawing/2014/main" id="{FF0214E5-00D9-4E53-8616-F9912842577D}"/>
              </a:ext>
            </a:extLst>
          </p:cNvPr>
          <p:cNvSpPr/>
          <p:nvPr/>
        </p:nvSpPr>
        <p:spPr>
          <a:xfrm>
            <a:off x="10053892" y="5111024"/>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アパレル</a:t>
            </a:r>
          </a:p>
        </p:txBody>
      </p:sp>
      <p:sp>
        <p:nvSpPr>
          <p:cNvPr id="19" name="四角形: 角を丸くする 18">
            <a:extLst>
              <a:ext uri="{FF2B5EF4-FFF2-40B4-BE49-F238E27FC236}">
                <a16:creationId xmlns:a16="http://schemas.microsoft.com/office/drawing/2014/main" id="{69361054-9A42-4554-8B14-436C5BAF55A3}"/>
              </a:ext>
            </a:extLst>
          </p:cNvPr>
          <p:cNvSpPr/>
          <p:nvPr/>
        </p:nvSpPr>
        <p:spPr>
          <a:xfrm>
            <a:off x="6960096" y="5804889"/>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ボディソープ</a:t>
            </a:r>
          </a:p>
        </p:txBody>
      </p:sp>
      <p:sp>
        <p:nvSpPr>
          <p:cNvPr id="20" name="四角形: 角を丸くする 19">
            <a:extLst>
              <a:ext uri="{FF2B5EF4-FFF2-40B4-BE49-F238E27FC236}">
                <a16:creationId xmlns:a16="http://schemas.microsoft.com/office/drawing/2014/main" id="{FBABDD63-6814-4D10-963D-9B13CF17E59F}"/>
              </a:ext>
            </a:extLst>
          </p:cNvPr>
          <p:cNvSpPr/>
          <p:nvPr/>
        </p:nvSpPr>
        <p:spPr>
          <a:xfrm>
            <a:off x="8502596" y="5804889"/>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ヘアケア</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四角形: 角を丸くする 20">
            <a:extLst>
              <a:ext uri="{FF2B5EF4-FFF2-40B4-BE49-F238E27FC236}">
                <a16:creationId xmlns:a16="http://schemas.microsoft.com/office/drawing/2014/main" id="{BEE210F1-CC6A-4317-BC5E-29965CB956B4}"/>
              </a:ext>
            </a:extLst>
          </p:cNvPr>
          <p:cNvSpPr/>
          <p:nvPr/>
        </p:nvSpPr>
        <p:spPr>
          <a:xfrm>
            <a:off x="10042698" y="5804889"/>
            <a:ext cx="1416141" cy="61071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食品</a:t>
            </a:r>
          </a:p>
        </p:txBody>
      </p:sp>
      <p:pic>
        <p:nvPicPr>
          <p:cNvPr id="6" name="図 5">
            <a:extLst>
              <a:ext uri="{FF2B5EF4-FFF2-40B4-BE49-F238E27FC236}">
                <a16:creationId xmlns:a16="http://schemas.microsoft.com/office/drawing/2014/main" id="{334532A8-3CB5-4E18-A56A-0183B4AAA7CB}"/>
              </a:ext>
            </a:extLst>
          </p:cNvPr>
          <p:cNvPicPr>
            <a:picLocks noChangeAspect="1"/>
          </p:cNvPicPr>
          <p:nvPr/>
        </p:nvPicPr>
        <p:blipFill>
          <a:blip r:embed="rId4"/>
          <a:stretch>
            <a:fillRect/>
          </a:stretch>
        </p:blipFill>
        <p:spPr>
          <a:xfrm>
            <a:off x="5544535" y="624729"/>
            <a:ext cx="1117471" cy="948157"/>
          </a:xfrm>
          <a:prstGeom prst="rect">
            <a:avLst/>
          </a:prstGeom>
        </p:spPr>
      </p:pic>
      <p:sp>
        <p:nvSpPr>
          <p:cNvPr id="22" name="タイトル 1">
            <a:extLst>
              <a:ext uri="{FF2B5EF4-FFF2-40B4-BE49-F238E27FC236}">
                <a16:creationId xmlns:a16="http://schemas.microsoft.com/office/drawing/2014/main" id="{80338834-0420-4000-825E-54F7F1540D7F}"/>
              </a:ext>
            </a:extLst>
          </p:cNvPr>
          <p:cNvSpPr txBox="1">
            <a:spLocks/>
          </p:cNvSpPr>
          <p:nvPr/>
        </p:nvSpPr>
        <p:spPr>
          <a:xfrm>
            <a:off x="0" y="0"/>
            <a:ext cx="12192000" cy="384259"/>
          </a:xfrm>
          <a:prstGeom prst="rect">
            <a:avLst/>
          </a:prstGeom>
          <a:solidFill>
            <a:schemeClr val="accent2"/>
          </a:solidFill>
        </p:spPr>
        <p:txBody>
          <a:bodyPr vert="horz" lIns="91440" tIns="45720" rIns="91440" bIns="45720" rtlCol="0" anchor="ctr">
            <a:noAutofit/>
          </a:bodyPr>
          <a:lstStyle>
            <a:lvl1pPr algn="l" defTabSz="914400" rtl="0" eaLnBrk="1" latinLnBrk="0" hangingPunct="1">
              <a:spcBef>
                <a:spcPct val="0"/>
              </a:spcBef>
              <a:buNone/>
              <a:defRPr kumimoji="1" sz="24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sz="2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はじめに　　　　　　　　なぜ　</a:t>
            </a:r>
            <a:r>
              <a:rPr lang="ja-JP" altLang="en-US" sz="2800" dirty="0"/>
              <a:t>“たまひよ？”　とお考えの方へ</a:t>
            </a:r>
            <a:endParaRPr lang="en-US" altLang="ja-JP" sz="2800" dirty="0"/>
          </a:p>
        </p:txBody>
      </p:sp>
    </p:spTree>
    <p:extLst>
      <p:ext uri="{BB962C8B-B14F-4D97-AF65-F5344CB8AC3E}">
        <p14:creationId xmlns:p14="http://schemas.microsoft.com/office/powerpoint/2010/main" val="266954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a:extLst>
              <a:ext uri="{FF2B5EF4-FFF2-40B4-BE49-F238E27FC236}">
                <a16:creationId xmlns:a16="http://schemas.microsoft.com/office/drawing/2014/main" id="{7393FE8D-82ED-4BEB-97F3-B789056F94AF}"/>
              </a:ext>
            </a:extLst>
          </p:cNvPr>
          <p:cNvGraphicFramePr>
            <a:graphicFrameLocks/>
          </p:cNvGraphicFramePr>
          <p:nvPr>
            <p:extLst>
              <p:ext uri="{D42A27DB-BD31-4B8C-83A1-F6EECF244321}">
                <p14:modId xmlns:p14="http://schemas.microsoft.com/office/powerpoint/2010/main" val="2889118055"/>
              </p:ext>
            </p:extLst>
          </p:nvPr>
        </p:nvGraphicFramePr>
        <p:xfrm>
          <a:off x="332509" y="1931700"/>
          <a:ext cx="11485417" cy="4372117"/>
        </p:xfrm>
        <a:graphic>
          <a:graphicData uri="http://schemas.openxmlformats.org/drawingml/2006/chart">
            <c:chart xmlns:c="http://schemas.openxmlformats.org/drawingml/2006/chart" xmlns:r="http://schemas.openxmlformats.org/officeDocument/2006/relationships" r:id="rId2"/>
          </a:graphicData>
        </a:graphic>
      </p:graphicFrame>
      <p:sp>
        <p:nvSpPr>
          <p:cNvPr id="9" name="正方形/長方形 8">
            <a:extLst>
              <a:ext uri="{FF2B5EF4-FFF2-40B4-BE49-F238E27FC236}">
                <a16:creationId xmlns:a16="http://schemas.microsoft.com/office/drawing/2014/main" id="{6EFDF281-56F4-4F1F-AB27-963001DB9997}"/>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6915A7-8FAE-44AA-9FFF-37E98AEF7F5E}"/>
              </a:ext>
            </a:extLst>
          </p:cNvPr>
          <p:cNvSpPr/>
          <p:nvPr/>
        </p:nvSpPr>
        <p:spPr>
          <a:xfrm>
            <a:off x="0" y="0"/>
            <a:ext cx="12192000" cy="523220"/>
          </a:xfrm>
          <a:prstGeom prst="rect">
            <a:avLst/>
          </a:prstGeom>
          <a:solidFill>
            <a:schemeClr val="accent2"/>
          </a:solidFill>
        </p:spPr>
        <p:txBody>
          <a:bodyPr wrap="square">
            <a:spAutoFit/>
          </a:bodyPr>
          <a:lstStyle/>
          <a:p>
            <a:pPr algn="just">
              <a:spcAft>
                <a:spcPts val="0"/>
              </a:spcAft>
            </a:pP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家族のはじまり（赤ちゃんの誕生）でママが欲しくなるものは？</a:t>
            </a:r>
            <a:endPar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5" name="正方形/長方形 4">
            <a:extLst>
              <a:ext uri="{FF2B5EF4-FFF2-40B4-BE49-F238E27FC236}">
                <a16:creationId xmlns:a16="http://schemas.microsoft.com/office/drawing/2014/main" id="{90DB5DBB-0366-44B2-A73B-61123294DC90}"/>
              </a:ext>
            </a:extLst>
          </p:cNvPr>
          <p:cNvSpPr/>
          <p:nvPr/>
        </p:nvSpPr>
        <p:spPr>
          <a:xfrm>
            <a:off x="8707284" y="5377420"/>
            <a:ext cx="2501006" cy="830997"/>
          </a:xfrm>
          <a:prstGeom prst="rect">
            <a:avLst/>
          </a:prstGeom>
          <a:solidFill>
            <a:schemeClr val="accent1">
              <a:lumMod val="20000"/>
              <a:lumOff val="80000"/>
            </a:schemeClr>
          </a:solidFill>
        </p:spPr>
        <p:txBody>
          <a:bodyPr wrap="none">
            <a:spAutoFit/>
          </a:bodyPr>
          <a:lstStyle/>
          <a:p>
            <a:pPr algn="just">
              <a:spcAft>
                <a:spcPts val="0"/>
              </a:spcAft>
            </a:pP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商品は一例です。</a:t>
            </a:r>
            <a:endPar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気になる商品があったら</a:t>
            </a:r>
            <a:endPar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1600" b="1" dirty="0">
                <a:latin typeface="Meiryo UI" panose="020B0604030504040204" pitchFamily="50" charset="-128"/>
                <a:ea typeface="Meiryo UI" panose="020B0604030504040204" pitchFamily="50" charset="-128"/>
                <a:cs typeface="ＭＳ Ｐゴシック" panose="020B0600070205080204" pitchFamily="50" charset="-128"/>
              </a:rPr>
              <a:t>お気軽にお声かけください！</a:t>
            </a:r>
            <a:endParaRPr lang="en-US" altLang="ja-JP" sz="1600" b="1"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 name="正方形/長方形 5">
            <a:extLst>
              <a:ext uri="{FF2B5EF4-FFF2-40B4-BE49-F238E27FC236}">
                <a16:creationId xmlns:a16="http://schemas.microsoft.com/office/drawing/2014/main" id="{D9759A49-DE1A-49B0-B08D-79D9C9BF5AAF}"/>
              </a:ext>
            </a:extLst>
          </p:cNvPr>
          <p:cNvSpPr/>
          <p:nvPr/>
        </p:nvSpPr>
        <p:spPr>
          <a:xfrm>
            <a:off x="1967345" y="656788"/>
            <a:ext cx="9968821" cy="1200329"/>
          </a:xfrm>
          <a:prstGeom prst="rect">
            <a:avLst/>
          </a:prstGeom>
        </p:spPr>
        <p:txBody>
          <a:bodyPr wrap="square">
            <a:spAutoFit/>
          </a:bodyPr>
          <a:lstStyle/>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家族のはじまり（赤ちゃんの誕生）でママの欲しいものも大きく変わります。</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なぜ欲しくなるか？その背景やストーリーを知ることで新たなアプローチが可能</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となります。御社の製品・サービスはいかがですか？</a:t>
            </a:r>
            <a:endParaRPr lang="ja-JP" altLang="en-US" sz="2400" dirty="0">
              <a:solidFill>
                <a:schemeClr val="accent6"/>
              </a:solidFill>
            </a:endParaRPr>
          </a:p>
        </p:txBody>
      </p:sp>
      <p:pic>
        <p:nvPicPr>
          <p:cNvPr id="7" name="図 6">
            <a:extLst>
              <a:ext uri="{FF2B5EF4-FFF2-40B4-BE49-F238E27FC236}">
                <a16:creationId xmlns:a16="http://schemas.microsoft.com/office/drawing/2014/main" id="{5E3C5B90-4C55-4FF8-81B2-A446072618D0}"/>
              </a:ext>
            </a:extLst>
          </p:cNvPr>
          <p:cNvPicPr>
            <a:picLocks noChangeAspect="1"/>
          </p:cNvPicPr>
          <p:nvPr/>
        </p:nvPicPr>
        <p:blipFill>
          <a:blip r:embed="rId3"/>
          <a:stretch>
            <a:fillRect/>
          </a:stretch>
        </p:blipFill>
        <p:spPr>
          <a:xfrm>
            <a:off x="492701" y="672386"/>
            <a:ext cx="1308389" cy="1110148"/>
          </a:xfrm>
          <a:prstGeom prst="rect">
            <a:avLst/>
          </a:prstGeom>
        </p:spPr>
      </p:pic>
      <p:sp>
        <p:nvSpPr>
          <p:cNvPr id="8" name="字幕 2">
            <a:extLst>
              <a:ext uri="{FF2B5EF4-FFF2-40B4-BE49-F238E27FC236}">
                <a16:creationId xmlns:a16="http://schemas.microsoft.com/office/drawing/2014/main" id="{1DB170C8-A82C-4E75-BDC1-DA79AFD9EC46}"/>
              </a:ext>
            </a:extLst>
          </p:cNvPr>
          <p:cNvSpPr txBox="1">
            <a:spLocks/>
          </p:cNvSpPr>
          <p:nvPr/>
        </p:nvSpPr>
        <p:spPr>
          <a:xfrm>
            <a:off x="5056909" y="6470072"/>
            <a:ext cx="7135091" cy="387927"/>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600"/>
              </a:spcAft>
              <a:buFont typeface="Arial" panose="020B0604020202020204" pitchFamily="34" charset="0"/>
              <a:buNone/>
              <a:defRPr kumimoji="1" sz="16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1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lvl="0"/>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＜ベネッセ調査より＞</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2021</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年</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10</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月　</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300</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名　　</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20</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40</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代　</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0-6</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才　</a:t>
            </a:r>
            <a:r>
              <a:rPr lang="en-US" altLang="ja-JP" sz="1400" dirty="0">
                <a:solidFill>
                  <a:schemeClr val="tx1"/>
                </a:solidFill>
                <a:latin typeface="Meiryo UI"/>
                <a:ea typeface="Meiryo UI"/>
              </a:rPr>
              <a:t>2021</a:t>
            </a:r>
            <a:r>
              <a:rPr lang="ja-JP" altLang="en-US" sz="1400" dirty="0">
                <a:solidFill>
                  <a:schemeClr val="tx1"/>
                </a:solidFill>
                <a:latin typeface="Meiryo UI"/>
                <a:ea typeface="Meiryo UI"/>
              </a:rPr>
              <a:t>年</a:t>
            </a:r>
            <a:r>
              <a:rPr lang="en-US" altLang="ja-JP" sz="1400" dirty="0">
                <a:solidFill>
                  <a:schemeClr val="tx1"/>
                </a:solidFill>
                <a:latin typeface="Meiryo UI"/>
                <a:ea typeface="Meiryo UI"/>
              </a:rPr>
              <a:t>11</a:t>
            </a:r>
            <a:r>
              <a:rPr lang="ja-JP" altLang="en-US" sz="1400" dirty="0">
                <a:solidFill>
                  <a:schemeClr val="tx1"/>
                </a:solidFill>
                <a:latin typeface="Meiryo UI"/>
                <a:ea typeface="Meiryo UI"/>
              </a:rPr>
              <a:t>月</a:t>
            </a:r>
            <a:r>
              <a:rPr kumimoji="1" lang="en-US" altLang="ja-JP" sz="1400" b="0" i="0" u="none" strike="noStrike" kern="1200" cap="none" spc="0" normalizeH="0" baseline="0" noProof="0" dirty="0">
                <a:ln>
                  <a:noFill/>
                </a:ln>
                <a:solidFill>
                  <a:schemeClr val="tx1"/>
                </a:solidFill>
                <a:effectLst/>
                <a:uLnTx/>
                <a:uFillTx/>
                <a:latin typeface="Meiryo UI"/>
                <a:ea typeface="Meiryo UI"/>
                <a:cs typeface="+mn-cs"/>
              </a:rPr>
              <a:t>2,000</a:t>
            </a:r>
            <a:r>
              <a:rPr kumimoji="1" lang="ja-JP" altLang="en-US" sz="1400" b="0" i="0" u="none" strike="noStrike" kern="1200" cap="none" spc="0" normalizeH="0" baseline="0" noProof="0" dirty="0">
                <a:ln>
                  <a:noFill/>
                </a:ln>
                <a:solidFill>
                  <a:schemeClr val="tx1"/>
                </a:solidFill>
                <a:effectLst/>
                <a:uLnTx/>
                <a:uFillTx/>
                <a:latin typeface="Meiryo UI"/>
                <a:ea typeface="Meiryo UI"/>
                <a:cs typeface="+mn-cs"/>
              </a:rPr>
              <a:t>名</a:t>
            </a:r>
            <a:endParaRPr kumimoji="1" lang="en-US" altLang="ja-JP" sz="1400" b="0" i="0" u="none" strike="noStrike" kern="1200" cap="none" spc="0" normalizeH="0" baseline="0" noProof="0" dirty="0">
              <a:ln>
                <a:noFill/>
              </a:ln>
              <a:solidFill>
                <a:schemeClr val="tx1"/>
              </a:solidFill>
              <a:effectLst/>
              <a:uLnTx/>
              <a:uFillTx/>
              <a:latin typeface="Meiryo UI"/>
              <a:ea typeface="Meiryo UI"/>
              <a:cs typeface="+mn-cs"/>
            </a:endParaRPr>
          </a:p>
          <a:p>
            <a:pPr lvl="0"/>
            <a:endParaRPr kumimoji="1" lang="ja-JP" altLang="en-US" sz="1400" b="0" i="0" u="none" strike="noStrike" kern="1200" cap="none" spc="0" normalizeH="0" baseline="0" noProof="0" dirty="0">
              <a:ln>
                <a:noFill/>
              </a:ln>
              <a:solidFill>
                <a:schemeClr val="tx1"/>
              </a:solidFill>
              <a:effectLst/>
              <a:uLnTx/>
              <a:uFillTx/>
              <a:latin typeface="Meiryo UI"/>
              <a:ea typeface="Meiryo UI"/>
              <a:cs typeface="+mn-cs"/>
            </a:endParaRPr>
          </a:p>
        </p:txBody>
      </p:sp>
    </p:spTree>
    <p:extLst>
      <p:ext uri="{BB962C8B-B14F-4D97-AF65-F5344CB8AC3E}">
        <p14:creationId xmlns:p14="http://schemas.microsoft.com/office/powerpoint/2010/main" val="1583613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FDAA3DB2-6F3A-400E-B10C-A4414B1387E2}"/>
              </a:ext>
            </a:extLst>
          </p:cNvPr>
          <p:cNvSpPr>
            <a:spLocks noGrp="1"/>
          </p:cNvSpPr>
          <p:nvPr>
            <p:ph type="body" sz="half" idx="4294967295"/>
          </p:nvPr>
        </p:nvSpPr>
        <p:spPr>
          <a:xfrm>
            <a:off x="0" y="1768475"/>
            <a:ext cx="10080625" cy="200025"/>
          </a:xfrm>
        </p:spPr>
        <p:txBody>
          <a:bodyPr>
            <a:normAutofit fontScale="85000" lnSpcReduction="20000"/>
          </a:bodyPr>
          <a:lstStyle/>
          <a:p>
            <a:r>
              <a:rPr lang="en-US" altLang="ja-JP" sz="1100" dirty="0"/>
              <a:t>Q39 </a:t>
            </a:r>
            <a:r>
              <a:rPr lang="ja-JP" altLang="en-US" sz="1100" dirty="0"/>
              <a:t>日常の家事や子どものお世話に関して悩みや困ったことが多い項目は下記のうちどれですか？</a:t>
            </a:r>
          </a:p>
        </p:txBody>
      </p:sp>
      <p:sp>
        <p:nvSpPr>
          <p:cNvPr id="12" name="正方形/長方形 11">
            <a:extLst>
              <a:ext uri="{FF2B5EF4-FFF2-40B4-BE49-F238E27FC236}">
                <a16:creationId xmlns:a16="http://schemas.microsoft.com/office/drawing/2014/main" id="{5911FB7E-F3C7-4FBA-8C9E-FD1C4E2023BB}"/>
              </a:ext>
            </a:extLst>
          </p:cNvPr>
          <p:cNvSpPr/>
          <p:nvPr/>
        </p:nvSpPr>
        <p:spPr>
          <a:xfrm>
            <a:off x="2244435" y="510268"/>
            <a:ext cx="9788713" cy="1200329"/>
          </a:xfrm>
          <a:prstGeom prst="rect">
            <a:avLst/>
          </a:prstGeom>
        </p:spPr>
        <p:txBody>
          <a:bodyPr wrap="square">
            <a:spAutoFit/>
          </a:bodyPr>
          <a:lstStyle/>
          <a:p>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代～のママは育児と家事の悩みが多く日々困っています。</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その解決に</a:t>
            </a:r>
            <a:r>
              <a:rPr lang="ja-JP" altLang="en-US" sz="2400" b="1" dirty="0">
                <a:solidFill>
                  <a:schemeClr val="accent6"/>
                </a:solidFill>
                <a:latin typeface="Meiryo UI" panose="020B0604030504040204" pitchFamily="50" charset="-128"/>
                <a:ea typeface="Meiryo UI" panose="020B0604030504040204" pitchFamily="50" charset="-128"/>
              </a:rPr>
              <a:t>御社の製品やサービスが役立つストーリーを考えませんか？</a:t>
            </a:r>
            <a:endParaRPr lang="en-US" altLang="ja-JP" sz="2400" b="1" dirty="0">
              <a:solidFill>
                <a:schemeClr val="accent6"/>
              </a:solidFill>
              <a:latin typeface="Meiryo UI" panose="020B0604030504040204" pitchFamily="50" charset="-128"/>
              <a:ea typeface="Meiryo UI" panose="020B0604030504040204" pitchFamily="50" charset="-128"/>
            </a:endParaRPr>
          </a:p>
          <a:p>
            <a:r>
              <a:rPr lang="ja-JP" altLang="en-US" sz="2400" b="1" dirty="0">
                <a:solidFill>
                  <a:schemeClr val="accent6"/>
                </a:solidFill>
                <a:latin typeface="Meiryo UI" panose="020B0604030504040204" pitchFamily="50" charset="-128"/>
                <a:ea typeface="Meiryo UI" panose="020B0604030504040204" pitchFamily="50" charset="-128"/>
              </a:rPr>
              <a:t>　例：食事・掃除などの家事がラクになる・時短になる・気分があがるなど</a:t>
            </a:r>
            <a:endParaRPr lang="ja-JP" altLang="en-US" sz="2400" dirty="0">
              <a:solidFill>
                <a:schemeClr val="accent6"/>
              </a:solidFill>
            </a:endParaRPr>
          </a:p>
        </p:txBody>
      </p:sp>
      <p:pic>
        <p:nvPicPr>
          <p:cNvPr id="13" name="図 12">
            <a:extLst>
              <a:ext uri="{FF2B5EF4-FFF2-40B4-BE49-F238E27FC236}">
                <a16:creationId xmlns:a16="http://schemas.microsoft.com/office/drawing/2014/main" id="{C967174E-7372-4559-89D7-01BA38B7E86A}"/>
              </a:ext>
            </a:extLst>
          </p:cNvPr>
          <p:cNvPicPr>
            <a:picLocks noChangeAspect="1"/>
          </p:cNvPicPr>
          <p:nvPr/>
        </p:nvPicPr>
        <p:blipFill>
          <a:blip r:embed="rId2"/>
          <a:stretch>
            <a:fillRect/>
          </a:stretch>
        </p:blipFill>
        <p:spPr>
          <a:xfrm>
            <a:off x="617392" y="640532"/>
            <a:ext cx="1308389" cy="1110148"/>
          </a:xfrm>
          <a:prstGeom prst="rect">
            <a:avLst/>
          </a:prstGeom>
        </p:spPr>
      </p:pic>
      <p:graphicFrame>
        <p:nvGraphicFramePr>
          <p:cNvPr id="14" name="グラフ 13">
            <a:extLst>
              <a:ext uri="{FF2B5EF4-FFF2-40B4-BE49-F238E27FC236}">
                <a16:creationId xmlns:a16="http://schemas.microsoft.com/office/drawing/2014/main" id="{ED205F19-AF53-40CF-91D9-691DD1B15BE1}"/>
              </a:ext>
            </a:extLst>
          </p:cNvPr>
          <p:cNvGraphicFramePr>
            <a:graphicFrameLocks/>
          </p:cNvGraphicFramePr>
          <p:nvPr>
            <p:extLst>
              <p:ext uri="{D42A27DB-BD31-4B8C-83A1-F6EECF244321}">
                <p14:modId xmlns:p14="http://schemas.microsoft.com/office/powerpoint/2010/main" val="1110252099"/>
              </p:ext>
            </p:extLst>
          </p:nvPr>
        </p:nvGraphicFramePr>
        <p:xfrm>
          <a:off x="328471" y="2004093"/>
          <a:ext cx="5587419" cy="42873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75FE44AA-C7FD-4A60-8112-55F1ADB50AFE}"/>
              </a:ext>
            </a:extLst>
          </p:cNvPr>
          <p:cNvGraphicFramePr>
            <a:graphicFrameLocks/>
          </p:cNvGraphicFramePr>
          <p:nvPr>
            <p:extLst>
              <p:ext uri="{D42A27DB-BD31-4B8C-83A1-F6EECF244321}">
                <p14:modId xmlns:p14="http://schemas.microsoft.com/office/powerpoint/2010/main" val="1371224860"/>
              </p:ext>
            </p:extLst>
          </p:nvPr>
        </p:nvGraphicFramePr>
        <p:xfrm>
          <a:off x="6095999" y="1992715"/>
          <a:ext cx="5587419" cy="4287377"/>
        </p:xfrm>
        <a:graphic>
          <a:graphicData uri="http://schemas.openxmlformats.org/drawingml/2006/chart">
            <c:chart xmlns:c="http://schemas.openxmlformats.org/drawingml/2006/chart" xmlns:r="http://schemas.openxmlformats.org/officeDocument/2006/relationships" r:id="rId4"/>
          </a:graphicData>
        </a:graphic>
      </p:graphicFrame>
      <p:sp>
        <p:nvSpPr>
          <p:cNvPr id="16" name="正方形/長方形 15">
            <a:extLst>
              <a:ext uri="{FF2B5EF4-FFF2-40B4-BE49-F238E27FC236}">
                <a16:creationId xmlns:a16="http://schemas.microsoft.com/office/drawing/2014/main" id="{8B6C558E-E5CD-46D2-A5C1-9B88874D79CA}"/>
              </a:ext>
            </a:extLst>
          </p:cNvPr>
          <p:cNvSpPr/>
          <p:nvPr/>
        </p:nvSpPr>
        <p:spPr>
          <a:xfrm>
            <a:off x="0" y="0"/>
            <a:ext cx="12192000" cy="523220"/>
          </a:xfrm>
          <a:prstGeom prst="rect">
            <a:avLst/>
          </a:prstGeom>
          <a:solidFill>
            <a:schemeClr val="accent2"/>
          </a:solidFill>
        </p:spPr>
        <p:txBody>
          <a:bodyPr wrap="square">
            <a:spAutoFit/>
          </a:bodyPr>
          <a:lstStyle/>
          <a:p>
            <a:pPr algn="just">
              <a:spcAft>
                <a:spcPts val="0"/>
              </a:spcAft>
            </a:pP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代～の主婦・ママを知る</a:t>
            </a: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家事・育児の悩み、困ったこと</a:t>
            </a:r>
          </a:p>
        </p:txBody>
      </p:sp>
      <p:sp>
        <p:nvSpPr>
          <p:cNvPr id="17" name="正方形/長方形 16">
            <a:extLst>
              <a:ext uri="{FF2B5EF4-FFF2-40B4-BE49-F238E27FC236}">
                <a16:creationId xmlns:a16="http://schemas.microsoft.com/office/drawing/2014/main" id="{FB8492C0-64A5-4969-80E2-46E557A6C5F2}"/>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9870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FDAA3DB2-6F3A-400E-B10C-A4414B1387E2}"/>
              </a:ext>
            </a:extLst>
          </p:cNvPr>
          <p:cNvSpPr>
            <a:spLocks noGrp="1"/>
          </p:cNvSpPr>
          <p:nvPr>
            <p:ph type="body" sz="half" idx="4294967295"/>
          </p:nvPr>
        </p:nvSpPr>
        <p:spPr>
          <a:xfrm>
            <a:off x="0" y="1768475"/>
            <a:ext cx="10080625" cy="200025"/>
          </a:xfrm>
        </p:spPr>
        <p:txBody>
          <a:bodyPr>
            <a:normAutofit fontScale="85000" lnSpcReduction="20000"/>
          </a:bodyPr>
          <a:lstStyle/>
          <a:p>
            <a:r>
              <a:rPr lang="en-US" altLang="ja-JP" sz="1100" dirty="0">
                <a:latin typeface="Meiryo UI" panose="020B0604030504040204" pitchFamily="50" charset="-128"/>
                <a:ea typeface="Meiryo UI" panose="020B0604030504040204" pitchFamily="50" charset="-128"/>
              </a:rPr>
              <a:t>Q37 </a:t>
            </a:r>
            <a:r>
              <a:rPr lang="ja-JP" altLang="en-US" sz="1100" dirty="0">
                <a:latin typeface="Meiryo UI" panose="020B0604030504040204" pitchFamily="50" charset="-128"/>
                <a:ea typeface="Meiryo UI" panose="020B0604030504040204" pitchFamily="50" charset="-128"/>
              </a:rPr>
              <a:t>育児中のあなたの考え方や育児に関しての価値観・あなたの行動に近いもの（当てはまる・どちらかというと当てはまる）をすべてお選びください。</a:t>
            </a:r>
            <a:endParaRPr lang="en-US" altLang="ja-JP" sz="11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7DE3737-2236-4430-96AE-7B8338686AC1}"/>
              </a:ext>
            </a:extLst>
          </p:cNvPr>
          <p:cNvSpPr txBox="1"/>
          <p:nvPr/>
        </p:nvSpPr>
        <p:spPr>
          <a:xfrm>
            <a:off x="334963" y="-1661826"/>
            <a:ext cx="936148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srgbClr val="0070C0"/>
                </a:solidFill>
                <a:effectLst/>
                <a:uLnTx/>
                <a:uFillTx/>
                <a:latin typeface="Meiryo UI"/>
                <a:ea typeface="Meiryo UI"/>
                <a:cs typeface="+mn-cs"/>
              </a:rPr>
              <a:t>【</a:t>
            </a:r>
            <a:r>
              <a:rPr kumimoji="1" lang="ja-JP" altLang="en-US" sz="2000" b="1" i="0" u="none" strike="noStrike" kern="1200" cap="none" spc="0" normalizeH="0" baseline="0" noProof="0" dirty="0">
                <a:ln>
                  <a:noFill/>
                </a:ln>
                <a:solidFill>
                  <a:srgbClr val="0070C0"/>
                </a:solidFill>
                <a:effectLst/>
                <a:uLnTx/>
                <a:uFillTx/>
                <a:latin typeface="Meiryo UI"/>
                <a:ea typeface="Meiryo UI"/>
                <a:cs typeface="+mn-cs"/>
              </a:rPr>
              <a:t>全体</a:t>
            </a:r>
            <a:r>
              <a:rPr kumimoji="1" lang="en-US" altLang="ja-JP" sz="2000" b="1" i="0" u="none" strike="noStrike" kern="1200" cap="none" spc="0" normalizeH="0" baseline="0" noProof="0" dirty="0">
                <a:ln>
                  <a:noFill/>
                </a:ln>
                <a:solidFill>
                  <a:srgbClr val="0070C0"/>
                </a:solidFill>
                <a:effectLst/>
                <a:uLnTx/>
                <a:uFillTx/>
                <a:latin typeface="Meiryo UI"/>
                <a:ea typeface="Meiryo UI"/>
                <a:cs typeface="+mn-cs"/>
              </a:rPr>
              <a:t>】</a:t>
            </a:r>
            <a:r>
              <a:rPr kumimoji="1" lang="ja-JP" altLang="en-US" sz="2000" b="1" i="0" u="none" strike="noStrike" kern="1200" cap="none" spc="0" normalizeH="0" baseline="0" noProof="0" dirty="0">
                <a:ln>
                  <a:noFill/>
                </a:ln>
                <a:solidFill>
                  <a:srgbClr val="0070C0"/>
                </a:solidFill>
                <a:effectLst/>
                <a:uLnTx/>
                <a:uFillTx/>
                <a:latin typeface="Meiryo UI"/>
                <a:ea typeface="Meiryo UI"/>
                <a:cs typeface="+mn-cs"/>
              </a:rPr>
              <a:t>育児中の価値観・ライフスタイル</a:t>
            </a:r>
          </a:p>
        </p:txBody>
      </p:sp>
      <p:graphicFrame>
        <p:nvGraphicFramePr>
          <p:cNvPr id="8" name="グラフ 7">
            <a:extLst>
              <a:ext uri="{FF2B5EF4-FFF2-40B4-BE49-F238E27FC236}">
                <a16:creationId xmlns:a16="http://schemas.microsoft.com/office/drawing/2014/main" id="{7FA5B91F-5440-4E18-AF61-9043A9D1044E}"/>
              </a:ext>
            </a:extLst>
          </p:cNvPr>
          <p:cNvGraphicFramePr>
            <a:graphicFrameLocks/>
          </p:cNvGraphicFramePr>
          <p:nvPr>
            <p:extLst>
              <p:ext uri="{D42A27DB-BD31-4B8C-83A1-F6EECF244321}">
                <p14:modId xmlns:p14="http://schemas.microsoft.com/office/powerpoint/2010/main" val="690001249"/>
              </p:ext>
            </p:extLst>
          </p:nvPr>
        </p:nvGraphicFramePr>
        <p:xfrm>
          <a:off x="334963" y="1968500"/>
          <a:ext cx="11482964"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9" name="正方形/長方形 8">
            <a:extLst>
              <a:ext uri="{FF2B5EF4-FFF2-40B4-BE49-F238E27FC236}">
                <a16:creationId xmlns:a16="http://schemas.microsoft.com/office/drawing/2014/main" id="{7DF39B68-B278-4121-88FE-888682E306C7}"/>
              </a:ext>
            </a:extLst>
          </p:cNvPr>
          <p:cNvSpPr/>
          <p:nvPr/>
        </p:nvSpPr>
        <p:spPr>
          <a:xfrm>
            <a:off x="2244435" y="621992"/>
            <a:ext cx="9788713" cy="830997"/>
          </a:xfrm>
          <a:prstGeom prst="rect">
            <a:avLst/>
          </a:prstGeom>
        </p:spPr>
        <p:txBody>
          <a:bodyPr wrap="square">
            <a:spAutoFit/>
          </a:bodyPr>
          <a:lstStyle/>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子育てを通じて自分も成長したいが</a:t>
            </a: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7</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割。</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ついで育児や子育ての手間を減らし自分の時間を作りたいが</a:t>
            </a: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5</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割と続く。</a:t>
            </a:r>
            <a:endParaRPr lang="ja-JP" altLang="en-US" sz="2400" dirty="0">
              <a:solidFill>
                <a:schemeClr val="accent6"/>
              </a:solidFill>
            </a:endParaRPr>
          </a:p>
        </p:txBody>
      </p:sp>
      <p:pic>
        <p:nvPicPr>
          <p:cNvPr id="10" name="図 9">
            <a:extLst>
              <a:ext uri="{FF2B5EF4-FFF2-40B4-BE49-F238E27FC236}">
                <a16:creationId xmlns:a16="http://schemas.microsoft.com/office/drawing/2014/main" id="{F84B1A5D-0A44-4B38-A5E0-52E6EE1E4EEF}"/>
              </a:ext>
            </a:extLst>
          </p:cNvPr>
          <p:cNvPicPr>
            <a:picLocks noChangeAspect="1"/>
          </p:cNvPicPr>
          <p:nvPr/>
        </p:nvPicPr>
        <p:blipFill>
          <a:blip r:embed="rId3"/>
          <a:stretch>
            <a:fillRect/>
          </a:stretch>
        </p:blipFill>
        <p:spPr>
          <a:xfrm>
            <a:off x="617392" y="640532"/>
            <a:ext cx="1308389" cy="1110148"/>
          </a:xfrm>
          <a:prstGeom prst="rect">
            <a:avLst/>
          </a:prstGeom>
        </p:spPr>
      </p:pic>
      <p:sp>
        <p:nvSpPr>
          <p:cNvPr id="11" name="正方形/長方形 10">
            <a:extLst>
              <a:ext uri="{FF2B5EF4-FFF2-40B4-BE49-F238E27FC236}">
                <a16:creationId xmlns:a16="http://schemas.microsoft.com/office/drawing/2014/main" id="{FCC96E31-D0A2-45AD-9B28-BDC4C62B8C44}"/>
              </a:ext>
            </a:extLst>
          </p:cNvPr>
          <p:cNvSpPr/>
          <p:nvPr/>
        </p:nvSpPr>
        <p:spPr>
          <a:xfrm>
            <a:off x="0" y="0"/>
            <a:ext cx="12192000" cy="523220"/>
          </a:xfrm>
          <a:prstGeom prst="rect">
            <a:avLst/>
          </a:prstGeom>
          <a:solidFill>
            <a:schemeClr val="accent2"/>
          </a:solidFill>
        </p:spPr>
        <p:txBody>
          <a:bodyPr wrap="square">
            <a:spAutoFit/>
          </a:bodyPr>
          <a:lstStyle/>
          <a:p>
            <a:pPr algn="just">
              <a:spcAft>
                <a:spcPts val="0"/>
              </a:spcAft>
            </a:pP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代～の主婦・ママを知る</a:t>
            </a: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育児中の価値観やライフスタイル</a:t>
            </a:r>
          </a:p>
        </p:txBody>
      </p:sp>
      <p:sp>
        <p:nvSpPr>
          <p:cNvPr id="12" name="正方形/長方形 11">
            <a:extLst>
              <a:ext uri="{FF2B5EF4-FFF2-40B4-BE49-F238E27FC236}">
                <a16:creationId xmlns:a16="http://schemas.microsoft.com/office/drawing/2014/main" id="{E4746894-EED3-46F2-97D3-C9C45FFD4521}"/>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994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FDAA3DB2-6F3A-400E-B10C-A4414B1387E2}"/>
              </a:ext>
            </a:extLst>
          </p:cNvPr>
          <p:cNvSpPr>
            <a:spLocks noGrp="1"/>
          </p:cNvSpPr>
          <p:nvPr>
            <p:ph type="body" sz="half" idx="4294967295"/>
          </p:nvPr>
        </p:nvSpPr>
        <p:spPr>
          <a:xfrm>
            <a:off x="0" y="1768475"/>
            <a:ext cx="10080625" cy="200025"/>
          </a:xfrm>
        </p:spPr>
        <p:txBody>
          <a:bodyPr>
            <a:normAutofit fontScale="85000" lnSpcReduction="20000"/>
          </a:bodyPr>
          <a:lstStyle/>
          <a:p>
            <a:r>
              <a:rPr lang="en-US" altLang="ja-JP" sz="1100" dirty="0">
                <a:latin typeface="Meiryo UI" panose="020B0604030504040204" pitchFamily="50" charset="-128"/>
                <a:ea typeface="Meiryo UI" panose="020B0604030504040204" pitchFamily="50" charset="-128"/>
              </a:rPr>
              <a:t>Q38 </a:t>
            </a:r>
            <a:r>
              <a:rPr lang="ja-JP" altLang="en-US" sz="1100" dirty="0">
                <a:latin typeface="Meiryo UI" panose="020B0604030504040204" pitchFamily="50" charset="-128"/>
                <a:ea typeface="Meiryo UI" panose="020B0604030504040204" pitchFamily="50" charset="-128"/>
              </a:rPr>
              <a:t>育児にかかわらず、あなたご自身の生活における考え方や価値観・行動に近いもの（当てはまる・どちらかというと当てはまる）をすべてお選びください。</a:t>
            </a:r>
            <a:endParaRPr kumimoji="1" lang="ja-JP" altLang="en-US" sz="1100" dirty="0">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0650585C-3C7B-4B38-912E-F846864E3F59}"/>
              </a:ext>
            </a:extLst>
          </p:cNvPr>
          <p:cNvGraphicFramePr>
            <a:graphicFrameLocks/>
          </p:cNvGraphicFramePr>
          <p:nvPr>
            <p:extLst>
              <p:ext uri="{D42A27DB-BD31-4B8C-83A1-F6EECF244321}">
                <p14:modId xmlns:p14="http://schemas.microsoft.com/office/powerpoint/2010/main" val="2769968720"/>
              </p:ext>
            </p:extLst>
          </p:nvPr>
        </p:nvGraphicFramePr>
        <p:xfrm>
          <a:off x="334963" y="1989138"/>
          <a:ext cx="11524528" cy="4608512"/>
        </p:xfrm>
        <a:graphic>
          <a:graphicData uri="http://schemas.openxmlformats.org/drawingml/2006/chart">
            <c:chart xmlns:c="http://schemas.openxmlformats.org/drawingml/2006/chart" xmlns:r="http://schemas.openxmlformats.org/officeDocument/2006/relationships" r:id="rId2"/>
          </a:graphicData>
        </a:graphic>
      </p:graphicFrame>
      <p:sp>
        <p:nvSpPr>
          <p:cNvPr id="9" name="正方形/長方形 8">
            <a:extLst>
              <a:ext uri="{FF2B5EF4-FFF2-40B4-BE49-F238E27FC236}">
                <a16:creationId xmlns:a16="http://schemas.microsoft.com/office/drawing/2014/main" id="{0F2CDF2F-DD6B-4528-967E-E2F7137D7519}"/>
              </a:ext>
            </a:extLst>
          </p:cNvPr>
          <p:cNvSpPr/>
          <p:nvPr/>
        </p:nvSpPr>
        <p:spPr>
          <a:xfrm>
            <a:off x="2244435" y="541015"/>
            <a:ext cx="9788713" cy="830997"/>
          </a:xfrm>
          <a:prstGeom prst="rect">
            <a:avLst/>
          </a:prstGeom>
        </p:spPr>
        <p:txBody>
          <a:bodyPr wrap="square">
            <a:spAutoFit/>
          </a:bodyPr>
          <a:lstStyle/>
          <a:p>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安くても品質のよいものをえらびたい約</a:t>
            </a: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割。</a:t>
            </a:r>
            <a:b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b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とにかく節約したい</a:t>
            </a: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4</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割強。</a:t>
            </a:r>
            <a:endParaRPr lang="ja-JP" altLang="en-US" sz="2400" dirty="0">
              <a:solidFill>
                <a:schemeClr val="accent6"/>
              </a:solidFill>
            </a:endParaRPr>
          </a:p>
        </p:txBody>
      </p:sp>
      <p:pic>
        <p:nvPicPr>
          <p:cNvPr id="10" name="図 9">
            <a:extLst>
              <a:ext uri="{FF2B5EF4-FFF2-40B4-BE49-F238E27FC236}">
                <a16:creationId xmlns:a16="http://schemas.microsoft.com/office/drawing/2014/main" id="{882F6863-7F83-466D-8F98-BC2B1042E54A}"/>
              </a:ext>
            </a:extLst>
          </p:cNvPr>
          <p:cNvPicPr>
            <a:picLocks noChangeAspect="1"/>
          </p:cNvPicPr>
          <p:nvPr/>
        </p:nvPicPr>
        <p:blipFill>
          <a:blip r:embed="rId3"/>
          <a:stretch>
            <a:fillRect/>
          </a:stretch>
        </p:blipFill>
        <p:spPr>
          <a:xfrm>
            <a:off x="617392" y="640532"/>
            <a:ext cx="1308389" cy="1110148"/>
          </a:xfrm>
          <a:prstGeom prst="rect">
            <a:avLst/>
          </a:prstGeom>
        </p:spPr>
      </p:pic>
      <p:sp>
        <p:nvSpPr>
          <p:cNvPr id="12" name="正方形/長方形 11">
            <a:extLst>
              <a:ext uri="{FF2B5EF4-FFF2-40B4-BE49-F238E27FC236}">
                <a16:creationId xmlns:a16="http://schemas.microsoft.com/office/drawing/2014/main" id="{3850ECE9-EF06-4122-AF59-241A1641018B}"/>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0D5CA0A-C175-4A47-AF87-87E7D3EE1F39}"/>
              </a:ext>
            </a:extLst>
          </p:cNvPr>
          <p:cNvSpPr/>
          <p:nvPr/>
        </p:nvSpPr>
        <p:spPr>
          <a:xfrm>
            <a:off x="0" y="0"/>
            <a:ext cx="12192000" cy="523220"/>
          </a:xfrm>
          <a:prstGeom prst="rect">
            <a:avLst/>
          </a:prstGeom>
          <a:solidFill>
            <a:schemeClr val="accent2"/>
          </a:solidFill>
        </p:spPr>
        <p:txBody>
          <a:bodyPr wrap="square">
            <a:spAutoFit/>
          </a:bodyPr>
          <a:lstStyle/>
          <a:p>
            <a:pPr algn="just">
              <a:spcAft>
                <a:spcPts val="0"/>
              </a:spcAft>
            </a:pP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代～の主婦・ママを知る</a:t>
            </a:r>
            <a:r>
              <a:rPr lang="en-US" altLang="ja-JP"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2800"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　日々の価値観・ライフスタイル</a:t>
            </a:r>
          </a:p>
        </p:txBody>
      </p:sp>
    </p:spTree>
    <p:extLst>
      <p:ext uri="{BB962C8B-B14F-4D97-AF65-F5344CB8AC3E}">
        <p14:creationId xmlns:p14="http://schemas.microsoft.com/office/powerpoint/2010/main" val="131320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4865324-B6E9-4189-92BC-9BC736219913}"/>
              </a:ext>
            </a:extLst>
          </p:cNvPr>
          <p:cNvSpPr/>
          <p:nvPr/>
        </p:nvSpPr>
        <p:spPr>
          <a:xfrm>
            <a:off x="389822" y="264485"/>
            <a:ext cx="11412356" cy="2585323"/>
          </a:xfrm>
          <a:prstGeom prst="rect">
            <a:avLst/>
          </a:prstGeom>
        </p:spPr>
        <p:txBody>
          <a:bodyPr wrap="square">
            <a:spAutoFit/>
          </a:bodyPr>
          <a:lstStyle/>
          <a:p>
            <a:pPr algn="just">
              <a:spcAft>
                <a:spcPts val="0"/>
              </a:spcAft>
            </a:pPr>
            <a:r>
              <a:rPr lang="ja-JP" altLang="en-US" sz="6600" b="1" dirty="0">
                <a:latin typeface="Meiryo UI" panose="020B0604030504040204" pitchFamily="50" charset="-128"/>
                <a:ea typeface="Meiryo UI" panose="020B0604030504040204" pitchFamily="50" charset="-128"/>
                <a:cs typeface="ＭＳ Ｐゴシック" panose="020B0600070205080204" pitchFamily="50" charset="-128"/>
              </a:rPr>
              <a:t>こんなことに困ってませんか？</a:t>
            </a:r>
            <a:endParaRPr lang="en-US" altLang="ja-JP" sz="66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endParaRPr lang="en-US" altLang="ja-JP" sz="24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たまひよには各社の担当様の「気になる・役立つ情報や事例」がたくさんあります。</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お気軽にお声かけください。</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3" name="図 2">
            <a:extLst>
              <a:ext uri="{FF2B5EF4-FFF2-40B4-BE49-F238E27FC236}">
                <a16:creationId xmlns:a16="http://schemas.microsoft.com/office/drawing/2014/main" id="{F6DD44F4-2554-40C3-AD50-80FB649181F4}"/>
              </a:ext>
            </a:extLst>
          </p:cNvPr>
          <p:cNvPicPr>
            <a:picLocks noChangeAspect="1"/>
          </p:cNvPicPr>
          <p:nvPr/>
        </p:nvPicPr>
        <p:blipFill>
          <a:blip r:embed="rId2"/>
          <a:stretch>
            <a:fillRect/>
          </a:stretch>
        </p:blipFill>
        <p:spPr>
          <a:xfrm>
            <a:off x="0" y="1499515"/>
            <a:ext cx="1308389" cy="1110148"/>
          </a:xfrm>
          <a:prstGeom prst="rect">
            <a:avLst/>
          </a:prstGeom>
        </p:spPr>
      </p:pic>
      <p:sp>
        <p:nvSpPr>
          <p:cNvPr id="5" name="正方形/長方形 4">
            <a:extLst>
              <a:ext uri="{FF2B5EF4-FFF2-40B4-BE49-F238E27FC236}">
                <a16:creationId xmlns:a16="http://schemas.microsoft.com/office/drawing/2014/main" id="{AF5A1187-8DD5-4E4C-8FD9-C917A3A943B3}"/>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70AC710-F817-49BB-91FB-6478D0696203}"/>
              </a:ext>
            </a:extLst>
          </p:cNvPr>
          <p:cNvSpPr/>
          <p:nvPr/>
        </p:nvSpPr>
        <p:spPr>
          <a:xfrm>
            <a:off x="1154545" y="2559253"/>
            <a:ext cx="11175999" cy="3970318"/>
          </a:xfrm>
          <a:prstGeom prst="rect">
            <a:avLst/>
          </a:prstGeom>
        </p:spPr>
        <p:txBody>
          <a:bodyPr wrap="square">
            <a:spAutoFit/>
          </a:bodyPr>
          <a:lstStyle/>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rPr>
              <a:t>20</a:t>
            </a: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rPr>
              <a:t>30</a:t>
            </a: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代の子育てママのインサイトや行動が知りたい </a:t>
            </a:r>
          </a:p>
          <a:p>
            <a:pPr algn="just"/>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・マーケティングの見直しを模索している</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・この業種や製品サービスについて知りたい</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・新規顧客獲得で困っている</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・他社の事例が知りたい </a:t>
            </a: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・次年度の施策に困っている　 例：春の新生活どうしよう？</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・消費者調査は毎年しているが切り口がほとんど変わってない、大丈夫かな？</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・顧客の若返り施策をしたい 　例：</a:t>
            </a:r>
            <a:r>
              <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rPr>
              <a:t>50</a:t>
            </a: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代以上は強いけど若年層が弱い</a:t>
            </a:r>
          </a:p>
          <a:p>
            <a:pPr algn="just">
              <a:spcAft>
                <a:spcPts val="0"/>
              </a:spcAft>
            </a:pPr>
            <a:r>
              <a:rPr lang="ja-JP" altLang="en-US" sz="2800" b="1" dirty="0">
                <a:latin typeface="Meiryo UI" panose="020B0604030504040204" pitchFamily="50" charset="-128"/>
                <a:ea typeface="Meiryo UI" panose="020B0604030504040204" pitchFamily="50" charset="-128"/>
                <a:cs typeface="ＭＳ Ｐゴシック" panose="020B0600070205080204" pitchFamily="50" charset="-128"/>
              </a:rPr>
              <a:t>・すぐにでも子育てママ層にテストマーケがしたい </a:t>
            </a:r>
            <a:endParaRPr lang="en-US" altLang="ja-JP" sz="2800" b="1" dirty="0">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125865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4865324-B6E9-4189-92BC-9BC736219913}"/>
              </a:ext>
            </a:extLst>
          </p:cNvPr>
          <p:cNvSpPr/>
          <p:nvPr/>
        </p:nvSpPr>
        <p:spPr>
          <a:xfrm>
            <a:off x="389822" y="264485"/>
            <a:ext cx="11412356" cy="2215991"/>
          </a:xfrm>
          <a:prstGeom prst="rect">
            <a:avLst/>
          </a:prstGeom>
        </p:spPr>
        <p:txBody>
          <a:bodyPr wrap="square">
            <a:spAutoFit/>
          </a:bodyPr>
          <a:lstStyle/>
          <a:p>
            <a:pPr algn="just">
              <a:spcAft>
                <a:spcPts val="0"/>
              </a:spcAft>
            </a:pPr>
            <a:r>
              <a:rPr lang="ja-JP" altLang="en-US" sz="6600" b="1" dirty="0">
                <a:latin typeface="Meiryo UI" panose="020B0604030504040204" pitchFamily="50" charset="-128"/>
                <a:ea typeface="Meiryo UI" panose="020B0604030504040204" pitchFamily="50" charset="-128"/>
                <a:cs typeface="ＭＳ Ｐゴシック" panose="020B0600070205080204" pitchFamily="50" charset="-128"/>
              </a:rPr>
              <a:t>こんな事例があります！</a:t>
            </a:r>
            <a:endParaRPr lang="en-US" altLang="ja-JP" sz="6600" b="1" dirty="0">
              <a:latin typeface="Meiryo UI" panose="020B0604030504040204" pitchFamily="50" charset="-128"/>
              <a:ea typeface="Meiryo UI" panose="020B0604030504040204" pitchFamily="50" charset="-128"/>
              <a:cs typeface="ＭＳ Ｐゴシック" panose="020B0600070205080204" pitchFamily="50" charset="-128"/>
            </a:endParaRPr>
          </a:p>
          <a:p>
            <a:pPr algn="just">
              <a:spcAft>
                <a:spcPts val="0"/>
              </a:spcAft>
            </a:pP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a:p>
            <a:pPr algn="just"/>
            <a:r>
              <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2400" b="1" dirty="0">
                <a:solidFill>
                  <a:schemeClr val="accent6"/>
                </a:solidFill>
                <a:latin typeface="Meiryo UI" panose="020B0604030504040204" pitchFamily="50" charset="-128"/>
                <a:ea typeface="Meiryo UI" panose="020B0604030504040204" pitchFamily="50" charset="-128"/>
              </a:rPr>
              <a:t>住宅・家電・自動車・金融保険・日用品・加工食品・飲料・スキンケアなどに</a:t>
            </a:r>
            <a:endParaRPr lang="en-US" altLang="ja-JP" sz="2400" b="1" dirty="0">
              <a:solidFill>
                <a:schemeClr val="accent6"/>
              </a:solidFill>
              <a:latin typeface="Meiryo UI" panose="020B0604030504040204" pitchFamily="50" charset="-128"/>
              <a:ea typeface="Meiryo UI" panose="020B0604030504040204" pitchFamily="50" charset="-128"/>
            </a:endParaRPr>
          </a:p>
          <a:p>
            <a:pPr algn="just"/>
            <a:r>
              <a:rPr lang="en-US" altLang="ja-JP" sz="2400" b="1" dirty="0">
                <a:solidFill>
                  <a:schemeClr val="accent6"/>
                </a:solidFill>
                <a:latin typeface="Meiryo UI" panose="020B0604030504040204" pitchFamily="50" charset="-128"/>
                <a:ea typeface="Meiryo UI" panose="020B0604030504040204" pitchFamily="50" charset="-128"/>
              </a:rPr>
              <a:t>	</a:t>
            </a:r>
            <a:r>
              <a:rPr lang="ja-JP" altLang="en-US" sz="2400" b="1" dirty="0">
                <a:solidFill>
                  <a:schemeClr val="accent6"/>
                </a:solidFill>
                <a:latin typeface="Meiryo UI" panose="020B0604030504040204" pitchFamily="50" charset="-128"/>
                <a:ea typeface="Meiryo UI" panose="020B0604030504040204" pitchFamily="50" charset="-128"/>
              </a:rPr>
              <a:t>関係する担当者さま必見です！たくさんの事例があります。</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3" name="図 2">
            <a:extLst>
              <a:ext uri="{FF2B5EF4-FFF2-40B4-BE49-F238E27FC236}">
                <a16:creationId xmlns:a16="http://schemas.microsoft.com/office/drawing/2014/main" id="{F6DD44F4-2554-40C3-AD50-80FB649181F4}"/>
              </a:ext>
            </a:extLst>
          </p:cNvPr>
          <p:cNvPicPr>
            <a:picLocks noChangeAspect="1"/>
          </p:cNvPicPr>
          <p:nvPr/>
        </p:nvPicPr>
        <p:blipFill>
          <a:blip r:embed="rId2"/>
          <a:stretch>
            <a:fillRect/>
          </a:stretch>
        </p:blipFill>
        <p:spPr>
          <a:xfrm>
            <a:off x="0" y="1499515"/>
            <a:ext cx="1308389" cy="1110148"/>
          </a:xfrm>
          <a:prstGeom prst="rect">
            <a:avLst/>
          </a:prstGeom>
        </p:spPr>
      </p:pic>
      <p:sp>
        <p:nvSpPr>
          <p:cNvPr id="5" name="正方形/長方形 4">
            <a:extLst>
              <a:ext uri="{FF2B5EF4-FFF2-40B4-BE49-F238E27FC236}">
                <a16:creationId xmlns:a16="http://schemas.microsoft.com/office/drawing/2014/main" id="{AF5A1187-8DD5-4E4C-8FD9-C917A3A943B3}"/>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CFF6FA1F-6373-45F9-A0A0-A45B1528315A}"/>
              </a:ext>
            </a:extLst>
          </p:cNvPr>
          <p:cNvPicPr>
            <a:picLocks noChangeAspect="1"/>
          </p:cNvPicPr>
          <p:nvPr/>
        </p:nvPicPr>
        <p:blipFill rotWithShape="1">
          <a:blip r:embed="rId3"/>
          <a:srcRect l="14657" r="12699"/>
          <a:stretch/>
        </p:blipFill>
        <p:spPr>
          <a:xfrm>
            <a:off x="120073" y="2609663"/>
            <a:ext cx="4913745" cy="3804806"/>
          </a:xfrm>
          <a:prstGeom prst="rect">
            <a:avLst/>
          </a:prstGeom>
        </p:spPr>
      </p:pic>
      <p:pic>
        <p:nvPicPr>
          <p:cNvPr id="7" name="図 6">
            <a:extLst>
              <a:ext uri="{FF2B5EF4-FFF2-40B4-BE49-F238E27FC236}">
                <a16:creationId xmlns:a16="http://schemas.microsoft.com/office/drawing/2014/main" id="{EEBAD840-361C-467B-9FB9-E7B2CDAF5DE7}"/>
              </a:ext>
            </a:extLst>
          </p:cNvPr>
          <p:cNvPicPr>
            <a:picLocks noChangeAspect="1"/>
          </p:cNvPicPr>
          <p:nvPr/>
        </p:nvPicPr>
        <p:blipFill rotWithShape="1">
          <a:blip r:embed="rId4"/>
          <a:srcRect l="14184" r="12023"/>
          <a:stretch/>
        </p:blipFill>
        <p:spPr>
          <a:xfrm>
            <a:off x="5181600" y="2780350"/>
            <a:ext cx="3391662" cy="2585322"/>
          </a:xfrm>
          <a:prstGeom prst="rect">
            <a:avLst/>
          </a:prstGeom>
        </p:spPr>
      </p:pic>
      <p:pic>
        <p:nvPicPr>
          <p:cNvPr id="8" name="図 7">
            <a:extLst>
              <a:ext uri="{FF2B5EF4-FFF2-40B4-BE49-F238E27FC236}">
                <a16:creationId xmlns:a16="http://schemas.microsoft.com/office/drawing/2014/main" id="{477678DD-F1DD-471A-9DD4-3B7E3C79B322}"/>
              </a:ext>
            </a:extLst>
          </p:cNvPr>
          <p:cNvPicPr>
            <a:picLocks noChangeAspect="1"/>
          </p:cNvPicPr>
          <p:nvPr/>
        </p:nvPicPr>
        <p:blipFill rotWithShape="1">
          <a:blip r:embed="rId5"/>
          <a:srcRect l="13184" r="9160"/>
          <a:stretch/>
        </p:blipFill>
        <p:spPr>
          <a:xfrm>
            <a:off x="8543635" y="2780350"/>
            <a:ext cx="3569174" cy="2585322"/>
          </a:xfrm>
          <a:prstGeom prst="rect">
            <a:avLst/>
          </a:prstGeom>
        </p:spPr>
      </p:pic>
    </p:spTree>
    <p:extLst>
      <p:ext uri="{BB962C8B-B14F-4D97-AF65-F5344CB8AC3E}">
        <p14:creationId xmlns:p14="http://schemas.microsoft.com/office/powerpoint/2010/main" val="801109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364282F-5B4F-4613-A0C3-C9C76C62DB72}"/>
              </a:ext>
            </a:extLst>
          </p:cNvPr>
          <p:cNvSpPr/>
          <p:nvPr/>
        </p:nvSpPr>
        <p:spPr>
          <a:xfrm>
            <a:off x="1062181" y="2305615"/>
            <a:ext cx="10086110" cy="2246769"/>
          </a:xfrm>
          <a:prstGeom prst="rect">
            <a:avLst/>
          </a:prstGeom>
          <a:solidFill>
            <a:schemeClr val="accent2">
              <a:lumMod val="20000"/>
              <a:lumOff val="80000"/>
            </a:schemeClr>
          </a:solidFill>
        </p:spPr>
        <p:txBody>
          <a:bodyPr wrap="square">
            <a:spAutoFit/>
          </a:bodyPr>
          <a:lstStyle/>
          <a:p>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株式会社ベネッセコーポレーション　</a:t>
            </a:r>
            <a:endParaRPr lang="ja-JP" altLang="ja-JP" sz="2000" kern="100" dirty="0">
              <a:latin typeface="游ゴシック" panose="020B0400000000000000" pitchFamily="50" charset="-128"/>
              <a:cs typeface="Times New Roman" panose="02020603050405020304" pitchFamily="18" charset="0"/>
            </a:endParaRPr>
          </a:p>
          <a:p>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たまひよメディア事業部　ビジネスプロデュース課</a:t>
            </a:r>
            <a:endParaRPr lang="ja-JP" altLang="ja-JP" sz="2000" kern="100" dirty="0">
              <a:latin typeface="游ゴシック" panose="020B0400000000000000" pitchFamily="50" charset="-128"/>
              <a:cs typeface="Times New Roman" panose="02020603050405020304" pitchFamily="18" charset="0"/>
            </a:endParaRPr>
          </a:p>
          <a:p>
            <a:pPr algn="just"/>
            <a:r>
              <a:rPr lang="ja-JP" altLang="en-US"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担当者：大西・麻生・</a:t>
            </a:r>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樽見（たるみ</a:t>
            </a:r>
            <a:r>
              <a:rPr lang="ja-JP" altLang="en-US"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a:t>
            </a:r>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　　　　　　　</a:t>
            </a:r>
            <a:endParaRPr lang="ja-JP" altLang="ja-JP" sz="2000" kern="100" dirty="0">
              <a:latin typeface="游ゴシック" panose="020B0400000000000000" pitchFamily="50" charset="-128"/>
              <a:cs typeface="Times New Roman" panose="02020603050405020304" pitchFamily="18" charset="0"/>
            </a:endParaRPr>
          </a:p>
          <a:p>
            <a:pPr algn="just"/>
            <a:endParaRPr lang="en-US"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endParaRPr>
          </a:p>
          <a:p>
            <a:pPr algn="just"/>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直通電話：</a:t>
            </a:r>
            <a:r>
              <a:rPr lang="en-US"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080-6760-4554 </a:t>
            </a:r>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　</a:t>
            </a:r>
            <a:endParaRPr lang="en-US"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endParaRPr>
          </a:p>
          <a:p>
            <a:pPr algn="just"/>
            <a:r>
              <a:rPr lang="en-US" altLang="ja-JP" b="1" kern="100" dirty="0">
                <a:solidFill>
                  <a:srgbClr val="000000"/>
                </a:solidFill>
                <a:latin typeface="Meiryo UI" panose="020B0604030504040204" pitchFamily="50" charset="-128"/>
                <a:cs typeface="Times New Roman" panose="02020603050405020304" pitchFamily="18" charset="0"/>
              </a:rPr>
              <a:t>e-mail</a:t>
            </a:r>
            <a:r>
              <a:rPr lang="ja-JP" altLang="ja-JP"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a:t>
            </a:r>
            <a:r>
              <a:rPr lang="en-US" altLang="ja-JP" b="1" u="sng" kern="100" dirty="0">
                <a:solidFill>
                  <a:srgbClr val="0000FF"/>
                </a:solidFill>
                <a:latin typeface="游ゴシック" panose="020B0400000000000000" pitchFamily="50" charset="-128"/>
                <a:ea typeface="Meiryo UI" panose="020B0604030504040204" pitchFamily="50" charset="-128"/>
                <a:cs typeface="Times New Roman" panose="02020603050405020304" pitchFamily="18" charset="0"/>
                <a:hlinkClick r:id="rId2"/>
              </a:rPr>
              <a:t>yoshitaru@mail.benesse.co.jp</a:t>
            </a:r>
            <a:endParaRPr lang="ja-JP" altLang="ja-JP" sz="2000" kern="100" dirty="0">
              <a:latin typeface="游ゴシック" panose="020B0400000000000000" pitchFamily="50" charset="-128"/>
              <a:cs typeface="Times New Roman" panose="02020603050405020304" pitchFamily="18" charset="0"/>
            </a:endParaRPr>
          </a:p>
          <a:p>
            <a:pPr algn="just"/>
            <a:r>
              <a:rPr lang="ja-JP" altLang="ja-JP" sz="1400" b="1" kern="100" dirty="0">
                <a:effectLst/>
                <a:latin typeface="游ゴシック" panose="020B0400000000000000" pitchFamily="50" charset="-128"/>
                <a:ea typeface="Meiryo UI" panose="020B0604030504040204" pitchFamily="50" charset="-128"/>
                <a:cs typeface="Times New Roman" panose="02020603050405020304" pitchFamily="18" charset="0"/>
              </a:rPr>
              <a:t>〒</a:t>
            </a:r>
            <a:r>
              <a:rPr lang="en-US" altLang="ja-JP" sz="1400" b="1" kern="100" dirty="0">
                <a:effectLst/>
                <a:latin typeface="游ゴシック" panose="020B0400000000000000" pitchFamily="50" charset="-128"/>
                <a:ea typeface="Meiryo UI" panose="020B0604030504040204" pitchFamily="50" charset="-128"/>
                <a:cs typeface="Times New Roman" panose="02020603050405020304" pitchFamily="18" charset="0"/>
              </a:rPr>
              <a:t>163-0415</a:t>
            </a:r>
            <a:r>
              <a:rPr lang="ja-JP" altLang="ja-JP" sz="1400" b="1" kern="100" dirty="0">
                <a:effectLst/>
                <a:latin typeface="游ゴシック" panose="020B0400000000000000" pitchFamily="50" charset="-128"/>
                <a:ea typeface="Meiryo UI" panose="020B0604030504040204" pitchFamily="50" charset="-128"/>
                <a:cs typeface="Times New Roman" panose="02020603050405020304" pitchFamily="18" charset="0"/>
              </a:rPr>
              <a:t>　東京都新宿区西新宿</a:t>
            </a:r>
            <a:r>
              <a:rPr lang="en-US" altLang="ja-JP" sz="1400" b="1" kern="100" dirty="0">
                <a:effectLst/>
                <a:latin typeface="游ゴシック" panose="020B0400000000000000" pitchFamily="50" charset="-128"/>
                <a:ea typeface="Meiryo UI" panose="020B0604030504040204" pitchFamily="50" charset="-128"/>
                <a:cs typeface="Times New Roman" panose="02020603050405020304" pitchFamily="18" charset="0"/>
              </a:rPr>
              <a:t>2-1-1</a:t>
            </a:r>
            <a:r>
              <a:rPr lang="ja-JP" altLang="ja-JP" sz="1400" b="1" kern="100" dirty="0">
                <a:effectLst/>
                <a:latin typeface="游ゴシック" panose="020B0400000000000000" pitchFamily="50" charset="-128"/>
                <a:ea typeface="Meiryo UI" panose="020B0604030504040204" pitchFamily="50" charset="-128"/>
                <a:cs typeface="Times New Roman" panose="02020603050405020304" pitchFamily="18" charset="0"/>
              </a:rPr>
              <a:t>　新宿三井ビル</a:t>
            </a:r>
            <a:endParaRPr lang="ja-JP" altLang="ja-JP" sz="1400" kern="100" dirty="0">
              <a:latin typeface="游ゴシック" panose="020B0400000000000000" pitchFamily="50" charset="-128"/>
              <a:cs typeface="Times New Roman" panose="02020603050405020304" pitchFamily="18" charset="0"/>
            </a:endParaRPr>
          </a:p>
          <a:p>
            <a:r>
              <a:rPr lang="ja-JP" altLang="ja-JP" sz="1200"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★広告に関するお問合せ</a:t>
            </a:r>
            <a:r>
              <a:rPr lang="en-US" altLang="ja-JP" sz="1200"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a:t>
            </a:r>
            <a:r>
              <a:rPr lang="ja-JP" altLang="ja-JP" sz="1050" b="1" kern="100" dirty="0">
                <a:solidFill>
                  <a:srgbClr val="000000"/>
                </a:solidFill>
                <a:latin typeface="游ゴシック" panose="020B0400000000000000" pitchFamily="50" charset="-128"/>
                <a:ea typeface="Meiryo UI" panose="020B0604030504040204" pitchFamily="50" charset="-128"/>
                <a:cs typeface="Times New Roman" panose="02020603050405020304" pitchFamily="18" charset="0"/>
              </a:rPr>
              <a:t>　</a:t>
            </a:r>
            <a:r>
              <a:rPr lang="en-US" altLang="ja-JP" sz="1400" b="1" u="sng" kern="100" dirty="0">
                <a:solidFill>
                  <a:srgbClr val="0000FF"/>
                </a:solidFill>
                <a:latin typeface="游ゴシック" panose="020B0400000000000000" pitchFamily="50" charset="-128"/>
                <a:ea typeface="Meiryo UI" panose="020B0604030504040204" pitchFamily="50" charset="-128"/>
                <a:cs typeface="Times New Roman" panose="02020603050405020304" pitchFamily="18" charset="0"/>
                <a:hlinkClick r:id="rId3"/>
              </a:rPr>
              <a:t>http://www.benesse.co.jp/ad/</a:t>
            </a:r>
            <a:endParaRPr lang="ja-JP" altLang="ja-JP" sz="2000" kern="100" dirty="0">
              <a:latin typeface="游ゴシック" panose="020B0400000000000000" pitchFamily="50"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AF5A1187-8DD5-4E4C-8FD9-C917A3A943B3}"/>
              </a:ext>
            </a:extLst>
          </p:cNvPr>
          <p:cNvSpPr/>
          <p:nvPr/>
        </p:nvSpPr>
        <p:spPr>
          <a:xfrm>
            <a:off x="0" y="6483927"/>
            <a:ext cx="12192000" cy="369332"/>
          </a:xfrm>
          <a:prstGeom prst="rect">
            <a:avLst/>
          </a:prstGeom>
          <a:solidFill>
            <a:schemeClr val="accent2">
              <a:lumMod val="75000"/>
            </a:schemeClr>
          </a:solidFill>
        </p:spPr>
        <p:txBody>
          <a:bodyPr wrap="square">
            <a:spAutoFit/>
          </a:bodyPr>
          <a:lstStyle/>
          <a:p>
            <a:pPr lvl="0" algn="ctr">
              <a:spcBef>
                <a:spcPct val="0"/>
              </a:spcBef>
              <a:defRPr/>
            </a:pPr>
            <a:endParaRPr lang="en-US" altLang="ja-JP" b="1" dirty="0">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34D760EE-7A8D-49E5-B88D-1A0711E6CC90}"/>
              </a:ext>
            </a:extLst>
          </p:cNvPr>
          <p:cNvSpPr/>
          <p:nvPr/>
        </p:nvSpPr>
        <p:spPr>
          <a:xfrm>
            <a:off x="389822" y="264485"/>
            <a:ext cx="11412356" cy="1107996"/>
          </a:xfrm>
          <a:prstGeom prst="rect">
            <a:avLst/>
          </a:prstGeom>
        </p:spPr>
        <p:txBody>
          <a:bodyPr wrap="square">
            <a:spAutoFit/>
          </a:bodyPr>
          <a:lstStyle/>
          <a:p>
            <a:pPr algn="just">
              <a:spcAft>
                <a:spcPts val="0"/>
              </a:spcAft>
            </a:pPr>
            <a:r>
              <a:rPr lang="ja-JP" altLang="en-US" sz="6600" b="1" dirty="0">
                <a:latin typeface="Meiryo UI" panose="020B0604030504040204" pitchFamily="50" charset="-128"/>
                <a:ea typeface="Meiryo UI" panose="020B0604030504040204" pitchFamily="50" charset="-128"/>
                <a:cs typeface="ＭＳ Ｐゴシック" panose="020B0600070205080204" pitchFamily="50" charset="-128"/>
              </a:rPr>
              <a:t>お気軽にお問合せください！</a:t>
            </a:r>
            <a:endParaRPr lang="en-US" altLang="ja-JP" sz="2400" b="1" dirty="0">
              <a:solidFill>
                <a:schemeClr val="accent6"/>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20082620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1875</TotalTime>
  <Words>782</Words>
  <Application>Microsoft Office PowerPoint</Application>
  <PresentationFormat>ワイド画面</PresentationFormat>
  <Paragraphs>76</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9</vt:i4>
      </vt:variant>
    </vt:vector>
  </HeadingPairs>
  <TitlesOfParts>
    <vt:vector size="16" baseType="lpstr">
      <vt:lpstr>Meiryo UI</vt:lpstr>
      <vt:lpstr>メイリオ</vt:lpstr>
      <vt:lpstr>游ゴシック</vt:lpstr>
      <vt:lpstr>游ゴシック Light</vt:lpstr>
      <vt:lpstr>Arial</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樽見 祥行</dc:creator>
  <cp:lastModifiedBy>樽見 祥行</cp:lastModifiedBy>
  <cp:revision>37</cp:revision>
  <dcterms:created xsi:type="dcterms:W3CDTF">2021-11-24T11:27:04Z</dcterms:created>
  <dcterms:modified xsi:type="dcterms:W3CDTF">2021-11-26T11:11:03Z</dcterms:modified>
</cp:coreProperties>
</file>