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617" r:id="rId2"/>
    <p:sldId id="4691" r:id="rId3"/>
    <p:sldId id="319" r:id="rId4"/>
    <p:sldId id="320" r:id="rId5"/>
    <p:sldId id="1029" r:id="rId6"/>
    <p:sldId id="4720" r:id="rId7"/>
    <p:sldId id="4724" r:id="rId8"/>
    <p:sldId id="4725" r:id="rId9"/>
    <p:sldId id="4726" r:id="rId10"/>
    <p:sldId id="4728" r:id="rId11"/>
    <p:sldId id="4727" r:id="rId12"/>
    <p:sldId id="4610" r:id="rId13"/>
    <p:sldId id="4687" r:id="rId14"/>
    <p:sldId id="4615" r:id="rId15"/>
    <p:sldId id="4676" r:id="rId16"/>
    <p:sldId id="4616"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FF"/>
    <a:srgbClr val="FBE5D6"/>
    <a:srgbClr val="FABF8F"/>
    <a:srgbClr val="FFCCFF"/>
    <a:srgbClr val="C4D79B"/>
    <a:srgbClr val="DDDDDD"/>
    <a:srgbClr val="000000"/>
    <a:srgbClr val="92C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04" autoAdjust="0"/>
    <p:restoredTop sz="94660"/>
  </p:normalViewPr>
  <p:slideViewPr>
    <p:cSldViewPr snapToGrid="0" showGuides="1">
      <p:cViewPr varScale="1">
        <p:scale>
          <a:sx n="95" d="100"/>
          <a:sy n="95" d="100"/>
        </p:scale>
        <p:origin x="552" y="67"/>
      </p:cViewPr>
      <p:guideLst>
        <p:guide orient="horz" pos="2160"/>
        <p:guide pos="3817"/>
      </p:guideLst>
    </p:cSldViewPr>
  </p:slid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absv20.ad.win.bc-extra.net\&#24195;&#21578;&#37096;\&#12477;&#12522;&#12517;&#12540;&#12471;&#12519;&#12531;&#12469;&#12540;&#12499;&#12473;&#35506;\01_&#12383;&#12414;&#12402;&#12424;\&#12383;&#12414;&#12402;&#12424;&#24195;&#21578;&#20225;&#30011;\&#12304;&#31038;&#22806;&#31192;&#12305;&#26032;&#21109;&#21002;&#12395;&#12416;&#12369;&#12390;\&#21942;&#26989;&#12469;&#12509;&#12540;&#12488;&#29992;_&#35519;&#26619;&#32080;&#26524;\&#12525;&#12540;&#12487;&#12540;&#12479;\&#30452;&#25509;&#24066;&#22580;\1099368_GT\&#12304;&#22823;&#35199;&#32232;&#38598;&#29992;&#12305;1099368_G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absv20.ad.win.bc-extra.net\&#24195;&#21578;&#37096;\&#12477;&#12522;&#12517;&#12540;&#12471;&#12519;&#12531;&#12469;&#12540;&#12499;&#12473;&#35506;\01_&#12383;&#12414;&#12402;&#12424;\&#12383;&#12414;&#12402;&#12424;&#24195;&#21578;&#20225;&#30011;\&#12304;&#31038;&#22806;&#31192;&#12305;&#26032;&#21109;&#21002;&#12395;&#12416;&#12369;&#12390;\&#21942;&#26989;&#12469;&#12509;&#12540;&#12488;&#29992;_&#35519;&#26619;&#32080;&#26524;\&#12525;&#12540;&#12487;&#12540;&#12479;\&#30452;&#25509;&#24066;&#22580;\1099368_GT\&#12304;&#22823;&#35199;&#32232;&#38598;&#29992;&#12305;1099368_G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2224714868162"/>
          <c:y val="3.2896239561860705E-2"/>
          <c:w val="0.62235270570504597"/>
          <c:h val="0.93420752087627856"/>
        </c:manualLayout>
      </c:layout>
      <c:barChart>
        <c:barDir val="bar"/>
        <c:grouping val="clustered"/>
        <c:varyColors val="0"/>
        <c:ser>
          <c:idx val="0"/>
          <c:order val="0"/>
          <c:spPr>
            <a:solidFill>
              <a:srgbClr val="ED7D31"/>
            </a:solidFill>
            <a:ln>
              <a:noFill/>
            </a:ln>
            <a:effectLst/>
          </c:spPr>
          <c:invertIfNegative val="0"/>
          <c:dLbls>
            <c:dLbl>
              <c:idx val="0"/>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F775-4C69-A2B1-1E3A7F1B20A0}"/>
                </c:ext>
              </c:extLst>
            </c:dLbl>
            <c:dLbl>
              <c:idx val="2"/>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F775-4C69-A2B1-1E3A7F1B20A0}"/>
                </c:ext>
              </c:extLst>
            </c:dLbl>
            <c:dLbl>
              <c:idx val="3"/>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F775-4C69-A2B1-1E3A7F1B20A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'%表'!$V$1372:$V$1377</c:f>
              <c:strCache>
                <c:ptCount val="5"/>
                <c:pt idx="0">
                  <c:v>子育てWEBサイトでのプレゼント</c:v>
                </c:pt>
                <c:pt idx="1">
                  <c:v>メーカーのWEBサイトでのプレゼント</c:v>
                </c:pt>
                <c:pt idx="2">
                  <c:v>子育て雑誌でのプレゼント</c:v>
                </c:pt>
                <c:pt idx="3">
                  <c:v>子育てアプリでのプレゼント</c:v>
                </c:pt>
                <c:pt idx="4">
                  <c:v>フリーペーパーでのプレゼント</c:v>
                </c:pt>
              </c:strCache>
              <c:extLst/>
            </c:strRef>
          </c:cat>
          <c:val>
            <c:numRef>
              <c:f>'%表'!$W$1372:$W$1377</c:f>
              <c:numCache>
                <c:formatCode>0.0</c:formatCode>
                <c:ptCount val="5"/>
                <c:pt idx="0">
                  <c:v>76</c:v>
                </c:pt>
                <c:pt idx="1">
                  <c:v>55</c:v>
                </c:pt>
                <c:pt idx="2">
                  <c:v>53</c:v>
                </c:pt>
                <c:pt idx="3">
                  <c:v>51.3</c:v>
                </c:pt>
                <c:pt idx="4">
                  <c:v>28</c:v>
                </c:pt>
              </c:numCache>
              <c:extLst/>
            </c:numRef>
          </c:val>
          <c:extLst>
            <c:ext xmlns:c16="http://schemas.microsoft.com/office/drawing/2014/chart" uri="{C3380CC4-5D6E-409C-BE32-E72D297353CC}">
              <c16:uniqueId val="{00000000-F775-4C69-A2B1-1E3A7F1B20A0}"/>
            </c:ext>
          </c:extLst>
        </c:ser>
        <c:dLbls>
          <c:showLegendKey val="0"/>
          <c:showVal val="0"/>
          <c:showCatName val="0"/>
          <c:showSerName val="0"/>
          <c:showPercent val="0"/>
          <c:showBubbleSize val="0"/>
        </c:dLbls>
        <c:gapWidth val="182"/>
        <c:axId val="669367944"/>
        <c:axId val="669369912"/>
      </c:barChart>
      <c:catAx>
        <c:axId val="669367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69369912"/>
        <c:crosses val="autoZero"/>
        <c:auto val="1"/>
        <c:lblAlgn val="ctr"/>
        <c:lblOffset val="100"/>
        <c:noMultiLvlLbl val="0"/>
      </c:catAx>
      <c:valAx>
        <c:axId val="669369912"/>
        <c:scaling>
          <c:orientation val="minMax"/>
        </c:scaling>
        <c:delete val="1"/>
        <c:axPos val="b"/>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669367944"/>
        <c:crosses val="autoZero"/>
        <c:crossBetween val="between"/>
      </c:valAx>
      <c:spPr>
        <a:solidFill>
          <a:srgbClr val="ED7D31">
            <a:lumMod val="20000"/>
            <a:lumOff val="80000"/>
          </a:srgbClr>
        </a:solid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50B8-4285-B07E-96D48103E331}"/>
                </c:ext>
              </c:extLst>
            </c:dLbl>
            <c:dLbl>
              <c:idx val="5"/>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50B8-4285-B07E-96D48103E33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'N%表'!$I$1551:$I$1558</c:f>
              <c:strCache>
                <c:ptCount val="8"/>
                <c:pt idx="0">
                  <c:v>おむつ</c:v>
                </c:pt>
                <c:pt idx="1">
                  <c:v>おしりふき</c:v>
                </c:pt>
                <c:pt idx="2">
                  <c:v>肌着</c:v>
                </c:pt>
                <c:pt idx="3">
                  <c:v>ママ向けスキンケア商品</c:v>
                </c:pt>
                <c:pt idx="4">
                  <c:v>子ども向けスキンケア商品</c:v>
                </c:pt>
                <c:pt idx="5">
                  <c:v>ママ向け化粧品</c:v>
                </c:pt>
                <c:pt idx="6">
                  <c:v>粉ミルク</c:v>
                </c:pt>
                <c:pt idx="7">
                  <c:v>店舗のお得・割引クーポン</c:v>
                </c:pt>
              </c:strCache>
            </c:strRef>
          </c:cat>
          <c:val>
            <c:numRef>
              <c:f>'N%表'!$K$1551:$K$1558</c:f>
              <c:numCache>
                <c:formatCode>#,##0.0;[Red]\-#,##0.0</c:formatCode>
                <c:ptCount val="8"/>
                <c:pt idx="0">
                  <c:v>83.7</c:v>
                </c:pt>
                <c:pt idx="1">
                  <c:v>73</c:v>
                </c:pt>
                <c:pt idx="2">
                  <c:v>47.7</c:v>
                </c:pt>
                <c:pt idx="3">
                  <c:v>52.7</c:v>
                </c:pt>
                <c:pt idx="4">
                  <c:v>58.3</c:v>
                </c:pt>
                <c:pt idx="5">
                  <c:v>33</c:v>
                </c:pt>
                <c:pt idx="6">
                  <c:v>55.3</c:v>
                </c:pt>
                <c:pt idx="7">
                  <c:v>44.3</c:v>
                </c:pt>
              </c:numCache>
            </c:numRef>
          </c:val>
          <c:extLst>
            <c:ext xmlns:c16="http://schemas.microsoft.com/office/drawing/2014/chart" uri="{C3380CC4-5D6E-409C-BE32-E72D297353CC}">
              <c16:uniqueId val="{00000000-50B8-4285-B07E-96D48103E331}"/>
            </c:ext>
          </c:extLst>
        </c:ser>
        <c:dLbls>
          <c:showLegendKey val="0"/>
          <c:showVal val="0"/>
          <c:showCatName val="0"/>
          <c:showSerName val="0"/>
          <c:showPercent val="0"/>
          <c:showBubbleSize val="0"/>
        </c:dLbls>
        <c:gapWidth val="150"/>
        <c:axId val="744249768"/>
        <c:axId val="744251736"/>
      </c:barChart>
      <c:catAx>
        <c:axId val="744249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44251736"/>
        <c:crosses val="autoZero"/>
        <c:auto val="1"/>
        <c:lblAlgn val="ctr"/>
        <c:lblOffset val="100"/>
        <c:noMultiLvlLbl val="0"/>
      </c:catAx>
      <c:valAx>
        <c:axId val="744251736"/>
        <c:scaling>
          <c:orientation val="minMax"/>
        </c:scaling>
        <c:delete val="1"/>
        <c:axPos val="b"/>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crossAx val="744249768"/>
        <c:crosses val="autoZero"/>
        <c:crossBetween val="between"/>
      </c:valAx>
      <c:spPr>
        <a:solidFill>
          <a:schemeClr val="accent2">
            <a:lumMod val="20000"/>
            <a:lumOff val="80000"/>
          </a:schemeClr>
        </a:solid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0F7FE-3587-4132-851E-51BF59AA9FEE}" type="datetimeFigureOut">
              <a:rPr kumimoji="1" lang="ja-JP" altLang="en-US" smtClean="0"/>
              <a:t>2022/2/24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1F4EE-CB4C-4B9D-84D1-6F6838D9A4C9}" type="slidenum">
              <a:rPr kumimoji="1" lang="ja-JP" altLang="en-US" smtClean="0"/>
              <a:t>‹#›</a:t>
            </a:fld>
            <a:endParaRPr kumimoji="1" lang="ja-JP" altLang="en-US"/>
          </a:p>
        </p:txBody>
      </p:sp>
    </p:spTree>
    <p:extLst>
      <p:ext uri="{BB962C8B-B14F-4D97-AF65-F5344CB8AC3E}">
        <p14:creationId xmlns:p14="http://schemas.microsoft.com/office/powerpoint/2010/main" val="1709402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28E9F-DA9A-49B9-8BAC-68E8C87AA7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58DB7C-0EAA-4A0A-8263-41F4F680B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F7192D4-185B-4092-989C-48F2A13812F2}"/>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ACD3D745-C795-4D25-A3A4-CEAC72F39B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0C57F9-91BC-4930-A8B6-DEC93331723D}"/>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20769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DDDD3-9508-4296-AFE2-F53E7C53DEF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4B8B18-4C4E-4C2E-AC1F-852C8126B81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1C8CAF-B8A2-4B82-B7FB-0FB54DA3D433}"/>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5E63F0D1-8CFE-435A-8ABF-BEAA0BAD6A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5D3474-043A-4239-B190-8AACE7A30958}"/>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68521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A76E3E-02B7-40AA-B7EA-84A63675690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3A3B9E-764C-4C0F-8FEC-650B2EAD9B7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D1BE3D-AA55-4A23-86CA-96853573B809}"/>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8E2B49F0-810C-42DB-A3F4-86264BE1D8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BBAE57-1CA1-4A24-8B60-A7546878C455}"/>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14457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基本スライド">
    <p:spTree>
      <p:nvGrpSpPr>
        <p:cNvPr id="1" name=""/>
        <p:cNvGrpSpPr/>
        <p:nvPr/>
      </p:nvGrpSpPr>
      <p:grpSpPr>
        <a:xfrm>
          <a:off x="0" y="0"/>
          <a:ext cx="0" cy="0"/>
          <a:chOff x="0" y="0"/>
          <a:chExt cx="0" cy="0"/>
        </a:xfrm>
      </p:grpSpPr>
      <p:graphicFrame>
        <p:nvGraphicFramePr>
          <p:cNvPr id="3" name="Object 721"/>
          <p:cNvGraphicFramePr>
            <a:graphicFrameLocks noChangeAspect="1"/>
          </p:cNvGraphicFramePr>
          <p:nvPr>
            <p:custDataLst>
              <p:tags r:id="rId2"/>
            </p:custData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spid="_x0000_s1209" name="think-cell Slide" r:id="rId4" imgW="360" imgH="360" progId="TCLayout.ActiveDocument.1">
                  <p:embed/>
                </p:oleObj>
              </mc:Choice>
              <mc:Fallback>
                <p:oleObj name="think-cell Slide" r:id="rId4" imgW="360" imgH="360" progId="TCLayout.ActiveDocument.1">
                  <p:embed/>
                  <p:pic>
                    <p:nvPicPr>
                      <p:cNvPr id="3" name="Object 7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 y="1626"/>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McK 1. On-page tracker" hidden="1"/>
          <p:cNvSpPr>
            <a:spLocks noChangeArrowheads="1"/>
          </p:cNvSpPr>
          <p:nvPr/>
        </p:nvSpPr>
        <p:spPr bwMode="auto">
          <a:xfrm>
            <a:off x="161990" y="27537"/>
            <a:ext cx="477695" cy="123560"/>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803" b="0" dirty="0">
                <a:solidFill>
                  <a:srgbClr val="808080"/>
                </a:solidFill>
                <a:latin typeface="Meiryo UI"/>
                <a:ea typeface="Meiryo UI"/>
                <a:sym typeface="Meiryo UI"/>
              </a:rPr>
              <a:t>TRACKER</a:t>
            </a:r>
          </a:p>
        </p:txBody>
      </p:sp>
      <p:sp>
        <p:nvSpPr>
          <p:cNvPr id="5" name="McK 3. Unit of measure" hidden="1"/>
          <p:cNvSpPr txBox="1">
            <a:spLocks noChangeArrowheads="1"/>
          </p:cNvSpPr>
          <p:nvPr/>
        </p:nvSpPr>
        <p:spPr bwMode="auto">
          <a:xfrm>
            <a:off x="161988" y="542618"/>
            <a:ext cx="4973989" cy="123560"/>
          </a:xfrm>
          <a:prstGeom prst="rect">
            <a:avLst/>
          </a:prstGeom>
          <a:noFill/>
          <a:ln>
            <a:noFill/>
          </a:ln>
          <a:effectLst/>
        </p:spPr>
        <p:txBody>
          <a:bodyPr lIns="0" tIns="0" rIns="0" bIns="0">
            <a:spAutoFit/>
          </a:bodyPr>
          <a:lstStyle>
            <a:lvl1pPr algn="l" defTabSz="895350">
              <a:defRPr sz="2400">
                <a:solidFill>
                  <a:schemeClr val="tx1"/>
                </a:solidFill>
                <a:latin typeface="Arial" charset="0"/>
              </a:defRPr>
            </a:lvl1pPr>
            <a:lvl2pPr marL="447675" algn="l" defTabSz="895350">
              <a:defRPr sz="2400">
                <a:solidFill>
                  <a:schemeClr val="tx1"/>
                </a:solidFill>
                <a:latin typeface="Arial" charset="0"/>
              </a:defRPr>
            </a:lvl2pPr>
            <a:lvl3pPr marL="895350" algn="l" defTabSz="895350">
              <a:defRPr sz="2400">
                <a:solidFill>
                  <a:schemeClr val="tx1"/>
                </a:solidFill>
                <a:latin typeface="Arial" charset="0"/>
              </a:defRPr>
            </a:lvl3pPr>
            <a:lvl4pPr marL="1344613" algn="l" defTabSz="895350">
              <a:defRPr sz="2400">
                <a:solidFill>
                  <a:schemeClr val="tx1"/>
                </a:solidFill>
                <a:latin typeface="Arial" charset="0"/>
              </a:defRPr>
            </a:lvl4pPr>
            <a:lvl5pPr marL="1792288" algn="l"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kumimoji="0" lang="ja-JP" altLang="en-US" sz="803" dirty="0">
                <a:solidFill>
                  <a:srgbClr val="808080"/>
                </a:solidFill>
                <a:latin typeface="Meiryo UI"/>
                <a:ea typeface="Meiryo UI"/>
                <a:sym typeface="Meiryo UI"/>
              </a:rPr>
              <a:t>単位</a:t>
            </a:r>
          </a:p>
        </p:txBody>
      </p:sp>
      <p:grpSp>
        <p:nvGrpSpPr>
          <p:cNvPr id="6" name="ACET" hidden="1"/>
          <p:cNvGrpSpPr>
            <a:grpSpLocks/>
          </p:cNvGrpSpPr>
          <p:nvPr/>
        </p:nvGrpSpPr>
        <p:grpSpPr bwMode="auto">
          <a:xfrm>
            <a:off x="1976208" y="1367069"/>
            <a:ext cx="5801189" cy="301273"/>
            <a:chOff x="915" y="844"/>
            <a:chExt cx="2686" cy="186"/>
          </a:xfrm>
        </p:grpSpPr>
        <p:cxnSp>
          <p:nvCxnSpPr>
            <p:cNvPr id="7"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 name="AutoShape 250" hidden="1"/>
            <p:cNvSpPr>
              <a:spLocks noChangeArrowheads="1"/>
            </p:cNvSpPr>
            <p:nvPr/>
          </p:nvSpPr>
          <p:spPr bwMode="auto">
            <a:xfrm>
              <a:off x="915" y="844"/>
              <a:ext cx="2686" cy="186"/>
            </a:xfrm>
            <a:prstGeom prst="leftRightArrow">
              <a:avLst>
                <a:gd name="adj1" fmla="val 100000"/>
                <a:gd name="adj2" fmla="val 0"/>
              </a:avLst>
            </a:prstGeom>
            <a:noFill/>
            <a:ln>
              <a:noFill/>
            </a:ln>
            <a:effectLst/>
          </p:spPr>
          <p:txBody>
            <a:bodyPr lIns="0" tIns="0" rIns="0" bIns="18288" anchor="b">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ja-JP" altLang="en-US" sz="918" dirty="0">
                  <a:solidFill>
                    <a:srgbClr val="000000"/>
                  </a:solidFill>
                  <a:latin typeface="Meiryo UI"/>
                  <a:ea typeface="Meiryo UI"/>
                  <a:sym typeface="Meiryo UI"/>
                </a:rPr>
                <a:t>サブタイトル</a:t>
              </a:r>
            </a:p>
            <a:p>
              <a:pPr eaLnBrk="1" fontAlgn="base" hangingPunct="1">
                <a:spcBef>
                  <a:spcPct val="0"/>
                </a:spcBef>
                <a:spcAft>
                  <a:spcPct val="0"/>
                </a:spcAft>
                <a:defRPr/>
              </a:pPr>
              <a:r>
                <a:rPr kumimoji="0" lang="ja-JP" altLang="en-US" sz="918" b="0" dirty="0">
                  <a:solidFill>
                    <a:srgbClr val="808080"/>
                  </a:solidFill>
                  <a:latin typeface="Meiryo UI"/>
                  <a:ea typeface="Meiryo UI"/>
                  <a:sym typeface="Meiryo UI"/>
                </a:rPr>
                <a:t>単位</a:t>
              </a:r>
            </a:p>
          </p:txBody>
        </p:sp>
      </p:grpSp>
      <p:sp>
        <p:nvSpPr>
          <p:cNvPr id="9" name="Working Draft" hidden="1"/>
          <p:cNvSpPr txBox="1">
            <a:spLocks noChangeArrowheads="1"/>
          </p:cNvSpPr>
          <p:nvPr/>
        </p:nvSpPr>
        <p:spPr bwMode="auto">
          <a:xfrm rot="5400000">
            <a:off x="11525500" y="2794308"/>
            <a:ext cx="1142942" cy="52963"/>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344" b="0" dirty="0">
                <a:solidFill>
                  <a:srgbClr val="000000"/>
                </a:solidFill>
                <a:latin typeface="Meiryo UI"/>
                <a:ea typeface="Meiryo UI"/>
                <a:sym typeface="Meiryo UI"/>
              </a:rPr>
              <a:t>Working Draft ▲ Last Modified 2012/03/21 19:31:59</a:t>
            </a:r>
            <a:endParaRPr kumimoji="0" lang="en-US" altLang="ja-JP" sz="918" b="0" dirty="0">
              <a:solidFill>
                <a:srgbClr val="000000"/>
              </a:solidFill>
              <a:latin typeface="Meiryo UI"/>
              <a:ea typeface="Meiryo UI"/>
              <a:sym typeface="Meiryo UI"/>
            </a:endParaRPr>
          </a:p>
        </p:txBody>
      </p:sp>
      <p:sp>
        <p:nvSpPr>
          <p:cNvPr id="10" name="Printed" hidden="1"/>
          <p:cNvSpPr txBox="1">
            <a:spLocks noChangeArrowheads="1"/>
          </p:cNvSpPr>
          <p:nvPr/>
        </p:nvSpPr>
        <p:spPr bwMode="auto">
          <a:xfrm rot="5400000">
            <a:off x="11777972" y="4324966"/>
            <a:ext cx="637995" cy="52963"/>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344" b="0" dirty="0">
                <a:solidFill>
                  <a:srgbClr val="000000"/>
                </a:solidFill>
                <a:latin typeface="Meiryo UI"/>
                <a:ea typeface="Meiryo UI"/>
                <a:sym typeface="Meiryo UI"/>
              </a:rPr>
              <a:t>Printed 2012/03/21 16:22:05</a:t>
            </a:r>
            <a:endParaRPr kumimoji="0" lang="en-US" altLang="ja-JP" sz="918" b="0" dirty="0">
              <a:solidFill>
                <a:srgbClr val="000000"/>
              </a:solidFill>
              <a:latin typeface="Meiryo UI"/>
              <a:ea typeface="Meiryo UI"/>
              <a:sym typeface="Meiryo UI"/>
            </a:endParaRPr>
          </a:p>
        </p:txBody>
      </p:sp>
      <p:cxnSp>
        <p:nvCxnSpPr>
          <p:cNvPr id="11" name="直線コネクタ 24"/>
          <p:cNvCxnSpPr>
            <a:cxnSpLocks noChangeShapeType="1"/>
          </p:cNvCxnSpPr>
          <p:nvPr userDrawn="1"/>
        </p:nvCxnSpPr>
        <p:spPr bwMode="auto">
          <a:xfrm>
            <a:off x="0" y="668843"/>
            <a:ext cx="12192000"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2" name="スライド番号プレースホルダ 3"/>
          <p:cNvSpPr txBox="1">
            <a:spLocks/>
          </p:cNvSpPr>
          <p:nvPr userDrawn="1"/>
        </p:nvSpPr>
        <p:spPr bwMode="auto">
          <a:xfrm>
            <a:off x="11710976" y="-2076"/>
            <a:ext cx="480000" cy="360000"/>
          </a:xfrm>
          <a:prstGeom prst="rect">
            <a:avLst/>
          </a:prstGeom>
          <a:solidFill>
            <a:schemeClr val="tx1"/>
          </a:solidFill>
          <a:ln>
            <a:noFill/>
            <a:miter lim="800000"/>
            <a:headEnd/>
            <a:tailEnd/>
          </a:ln>
          <a:effectLst/>
        </p:spPr>
        <p:txBody>
          <a:bodyPr wrap="none" lIns="0" tIns="0" rIns="0" bIns="0"/>
          <a:lstStyle/>
          <a:p>
            <a:pPr algn="ctr" fontAlgn="base">
              <a:spcBef>
                <a:spcPct val="0"/>
              </a:spcBef>
              <a:spcAft>
                <a:spcPct val="0"/>
              </a:spcAft>
              <a:defRPr/>
            </a:pPr>
            <a:endParaRPr kumimoji="0" lang="ja-JP" altLang="en-US" sz="1013" b="1" dirty="0">
              <a:solidFill>
                <a:srgbClr val="FFFFFF"/>
              </a:solidFill>
              <a:latin typeface="Meiryo UI" panose="020B0604030504040204" pitchFamily="50" charset="-128"/>
              <a:ea typeface="Meiryo UI" panose="020B0604030504040204" pitchFamily="50" charset="-128"/>
              <a:sym typeface="Meiryo UI"/>
            </a:endParaRPr>
          </a:p>
        </p:txBody>
      </p:sp>
      <p:sp>
        <p:nvSpPr>
          <p:cNvPr id="13" name="Rectangle 280"/>
          <p:cNvSpPr txBox="1">
            <a:spLocks noChangeArrowheads="1"/>
          </p:cNvSpPr>
          <p:nvPr userDrawn="1"/>
        </p:nvSpPr>
        <p:spPr bwMode="auto">
          <a:xfrm>
            <a:off x="11746881" y="15955"/>
            <a:ext cx="408199" cy="323949"/>
          </a:xfrm>
          <a:prstGeom prst="rect">
            <a:avLst/>
          </a:prstGeom>
          <a:noFill/>
          <a:ln>
            <a:noFill/>
          </a:ln>
          <a:effectLst/>
        </p:spPr>
        <p:txBody>
          <a:bodyPr wrap="none" lIns="0" tIns="0" rIns="0" bIns="0"/>
          <a:lstStyle>
            <a:lvl1pPr eaLnBrk="0" hangingPunct="0">
              <a:defRPr sz="12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2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2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2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2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fld id="{41F965B9-0827-41CC-9B78-8F87531CEB16}" type="slidenum">
              <a:rPr kumimoji="0" lang="ja-JP" altLang="en-US" sz="1034">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pPr algn="ctr" eaLnBrk="1" fontAlgn="base" hangingPunct="1">
                <a:spcBef>
                  <a:spcPct val="0"/>
                </a:spcBef>
                <a:spcAft>
                  <a:spcPct val="0"/>
                </a:spcAft>
              </a:pPr>
              <a:t>‹#›</a:t>
            </a:fld>
            <a:endParaRPr kumimoji="0" lang="en-US" altLang="ja-JP" sz="803" b="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2" name="タイトル 1"/>
          <p:cNvSpPr>
            <a:spLocks noGrp="1"/>
          </p:cNvSpPr>
          <p:nvPr>
            <p:ph type="title"/>
          </p:nvPr>
        </p:nvSpPr>
        <p:spPr>
          <a:xfrm>
            <a:off x="349205" y="135674"/>
            <a:ext cx="11520000" cy="540000"/>
          </a:xfrm>
          <a:prstGeom prst="rect">
            <a:avLst/>
          </a:prstGeom>
        </p:spPr>
        <p:txBody>
          <a:bodyPr lIns="0" tIns="72000" rIns="0" bIns="72000" anchor="ctr"/>
          <a:lstStyle>
            <a:lvl1pPr>
              <a:defRPr sz="1575">
                <a:solidFill>
                  <a:srgbClr val="0070C0"/>
                </a:solidFill>
                <a:latin typeface="Meiryo UI"/>
                <a:ea typeface="Meiryo UI"/>
                <a:sym typeface="Meiryo UI"/>
              </a:defRPr>
            </a:lvl1pPr>
          </a:lstStyle>
          <a:p>
            <a:r>
              <a:rPr lang="ja-JP" altLang="en-US" dirty="0"/>
              <a:t>マスター タイトルの書式設定</a:t>
            </a:r>
          </a:p>
        </p:txBody>
      </p:sp>
      <p:sp>
        <p:nvSpPr>
          <p:cNvPr id="15" name="テキスト ボックス 32"/>
          <p:cNvSpPr txBox="1"/>
          <p:nvPr userDrawn="1"/>
        </p:nvSpPr>
        <p:spPr>
          <a:xfrm>
            <a:off x="7860225" y="-2076"/>
            <a:ext cx="3840000" cy="164006"/>
          </a:xfrm>
          <a:prstGeom prst="rect">
            <a:avLst/>
          </a:prstGeom>
          <a:noFill/>
        </p:spPr>
        <p:txBody>
          <a:bodyPr wrap="square" lIns="20250" tIns="20250" rIns="20250" bIns="20250" rtlCol="0">
            <a:spAutoFit/>
          </a:bodyPr>
          <a:lstStyle/>
          <a:p>
            <a:pPr algn="l"/>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  Copyright</a:t>
            </a:r>
            <a:r>
              <a:rPr lang="ja-JP" altLang="en-US" sz="80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Benesse Corporation. /</a:t>
            </a:r>
            <a:r>
              <a:rPr lang="ja-JP" altLang="en-US" sz="800" baseline="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Strictly Confidential.</a:t>
            </a:r>
            <a:endParaRPr lang="ja-JP" altLang="en-US" sz="800" dirty="0">
              <a:solidFill>
                <a:srgbClr val="FF0000"/>
              </a:solidFill>
              <a:latin typeface="Meiryo UI" panose="020B0604030504040204" pitchFamily="50" charset="-128"/>
              <a:ea typeface="Meiryo UI" panose="020B0604030504040204" pitchFamily="50" charset="-128"/>
              <a:cs typeface="メイリオ" pitchFamily="50" charset="-128"/>
            </a:endParaRPr>
          </a:p>
        </p:txBody>
      </p:sp>
      <p:sp>
        <p:nvSpPr>
          <p:cNvPr id="21" name="テキスト プレースホルダー 12"/>
          <p:cNvSpPr>
            <a:spLocks noGrp="1"/>
          </p:cNvSpPr>
          <p:nvPr>
            <p:ph type="body" sz="quarter" idx="10" hasCustomPrompt="1"/>
          </p:nvPr>
        </p:nvSpPr>
        <p:spPr>
          <a:xfrm>
            <a:off x="358357" y="683615"/>
            <a:ext cx="11498283" cy="276999"/>
          </a:xfrm>
          <a:prstGeom prst="rect">
            <a:avLst/>
          </a:prstGeom>
          <a:ln>
            <a:noFill/>
          </a:ln>
        </p:spPr>
        <p:txBody>
          <a:bodyPr wrap="square">
            <a:spAutoFit/>
          </a:bodyPr>
          <a:lstStyle>
            <a:lvl1pPr marL="121500" marR="0" indent="-121500" algn="l" defTabSz="504010" rtl="0" eaLnBrk="1" fontAlgn="base" latinLnBrk="0" hangingPunct="1">
              <a:lnSpc>
                <a:spcPct val="100000"/>
              </a:lnSpc>
              <a:spcBef>
                <a:spcPts val="169"/>
              </a:spcBef>
              <a:spcAft>
                <a:spcPct val="0"/>
              </a:spcAft>
              <a:buClr>
                <a:srgbClr val="0070C0"/>
              </a:buClr>
              <a:buSzTx/>
              <a:buFont typeface="Wingdings" panose="05000000000000000000" pitchFamily="2" charset="2"/>
              <a:buChar char="l"/>
              <a:tabLst>
                <a:tab pos="4542731" algn="r"/>
              </a:tabLst>
              <a:defRPr sz="1200"/>
            </a:lvl1pPr>
          </a:lstStyle>
          <a:p>
            <a:pPr marL="121500" marR="0" lvl="0" indent="-121500" algn="l" defTabSz="504010" rtl="0" eaLnBrk="1" fontAlgn="base" latinLnBrk="0" hangingPunct="1">
              <a:lnSpc>
                <a:spcPct val="100000"/>
              </a:lnSpc>
              <a:spcBef>
                <a:spcPts val="169"/>
              </a:spcBef>
              <a:spcAft>
                <a:spcPct val="0"/>
              </a:spcAft>
              <a:buClr>
                <a:srgbClr val="0070C0"/>
              </a:buClr>
              <a:buSzTx/>
              <a:buFont typeface="Wingdings" panose="05000000000000000000" pitchFamily="2" charset="2"/>
              <a:buChar char="l"/>
              <a:tabLst>
                <a:tab pos="4542731" algn="r"/>
              </a:tabLst>
              <a:defRPr/>
            </a:pPr>
            <a:r>
              <a:rPr lang="ja-JP" altLang="en-US" dirty="0">
                <a:solidFill>
                  <a:srgbClr val="000000"/>
                </a:solidFill>
                <a:latin typeface="Meiryo UI" pitchFamily="50" charset="-128"/>
                <a:ea typeface="Meiryo UI" pitchFamily="50" charset="-128"/>
                <a:cs typeface="Meiryo UI" pitchFamily="50" charset="-128"/>
              </a:rPr>
              <a:t>スライド結論</a:t>
            </a:r>
            <a:r>
              <a:rPr lang="ja-JP" altLang="en-US" dirty="0" err="1">
                <a:solidFill>
                  <a:srgbClr val="000000"/>
                </a:solidFill>
                <a:latin typeface="Meiryo UI" pitchFamily="50" charset="-128"/>
                <a:ea typeface="Meiryo UI" pitchFamily="50" charset="-128"/>
                <a:cs typeface="Meiryo UI" pitchFamily="50" charset="-128"/>
              </a:rPr>
              <a:t>あ</a:t>
            </a:r>
            <a:r>
              <a:rPr lang="ja-JP" altLang="en-US" dirty="0">
                <a:solidFill>
                  <a:srgbClr val="000000"/>
                </a:solidFill>
                <a:latin typeface="Meiryo UI" pitchFamily="50" charset="-128"/>
                <a:ea typeface="Meiryo UI" pitchFamily="50" charset="-128"/>
                <a:cs typeface="Meiryo UI" pitchFamily="50" charset="-128"/>
              </a:rPr>
              <a:t>ああああああああああああああああああああああああああああああああああああ</a:t>
            </a:r>
            <a:endParaRPr lang="en-US" altLang="ja-JP" dirty="0">
              <a:solidFill>
                <a:srgbClr val="000000"/>
              </a:solidFill>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9FA548F2-D8D5-437C-9A6F-870087204E1B}"/>
              </a:ext>
            </a:extLst>
          </p:cNvPr>
          <p:cNvSpPr txBox="1"/>
          <p:nvPr userDrawn="1"/>
        </p:nvSpPr>
        <p:spPr>
          <a:xfrm>
            <a:off x="430976" y="1089001"/>
            <a:ext cx="11520000" cy="3000821"/>
          </a:xfrm>
          <a:prstGeom prst="rect">
            <a:avLst/>
          </a:prstGeom>
          <a:noFill/>
        </p:spPr>
        <p:txBody>
          <a:bodyPr wrap="square" rtlCol="0">
            <a:spAutoFit/>
          </a:bodyPr>
          <a:lstStyle/>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313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63767-BBFB-4FC4-897F-DBC1901985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B7FE97-B3CD-49C8-91D4-9B43BFE330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E40BA7-6423-438E-99A3-08063CF86895}"/>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06EDBE6D-BB38-4CC0-8511-134D9F4ACF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216966-2984-49F0-B6D1-BCC0FEC0FDE7}"/>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94386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D0FEA-E76F-465D-A83D-51C1823D02B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911CCB-B87B-4B5A-9981-0E396EA34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0B8433-807C-4331-8EEE-03528B13CD9D}"/>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3F3EC56E-05D4-4896-AC48-01D7C33943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1D2ABA-E85D-4E36-A1E6-E50EC4A39ACF}"/>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09563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1C35E-B125-4D5A-A619-D1F5C21892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BF3103-109E-4503-8926-B758DB6A33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E71EE06-FED8-4C6F-A399-E89539B057B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56ED43-FFC5-46CF-8FC2-4EF534B15B2F}"/>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1F0D0D96-75CD-4077-9F4D-4B46C4E4F23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7FBBBD-EC8C-4C83-BB4F-715D6C223420}"/>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46522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E393-0DE5-40E1-A206-1EDF8BBEA74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DD546C-FBDE-44CF-8476-4B987AA67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07CCD4-4A46-4150-BAAD-8A16F17F7D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933400D-EA20-48EE-B9AF-137D22944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C8E56-296B-4B00-9A95-42C0EA6097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3D872B0-D40A-4E76-B28A-0A5DBBC3965A}"/>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8" name="フッター プレースホルダー 7">
            <a:extLst>
              <a:ext uri="{FF2B5EF4-FFF2-40B4-BE49-F238E27FC236}">
                <a16:creationId xmlns:a16="http://schemas.microsoft.com/office/drawing/2014/main" id="{6F4F05AE-9F9D-413C-B6F8-73580B5453A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EE3166-2DEE-44D6-946C-63FEF8A8D3BE}"/>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66145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1200D-7595-4F1C-95FA-20F520424C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799CC7-A348-4A57-BE51-C1D8AB123490}"/>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4" name="フッター プレースホルダー 3">
            <a:extLst>
              <a:ext uri="{FF2B5EF4-FFF2-40B4-BE49-F238E27FC236}">
                <a16:creationId xmlns:a16="http://schemas.microsoft.com/office/drawing/2014/main" id="{104832E9-58C2-4949-A431-FA197BB317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03BAA8A-29D0-4E90-AF4A-9C6677E0B7E4}"/>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837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265D21-61C9-4BEA-9B3B-5075D39F0E6A}"/>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3" name="フッター プレースホルダー 2">
            <a:extLst>
              <a:ext uri="{FF2B5EF4-FFF2-40B4-BE49-F238E27FC236}">
                <a16:creationId xmlns:a16="http://schemas.microsoft.com/office/drawing/2014/main" id="{59E38138-BC93-4070-9F0C-ACD5251DA88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8F52AD1-F2CA-45EE-ADBF-70C482A11D2F}"/>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32266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89F9E-5864-4BBC-99B1-1E8BADC430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6EE17A-F5BF-447A-B210-32A8D0125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70338C-7572-48A3-9A0A-91B51FC94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5DE364-B4D2-4621-B80F-143280DE26C2}"/>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67686B4B-858D-44E9-A88A-2F7C51CD4C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2633A1-608B-41FF-8FC0-E3888C85EFF7}"/>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2667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3EB04-23F9-4457-B450-2EC71142575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784062-EA33-45C4-8988-4F89C78F3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D356380-CCE3-4FDE-8A5F-5D75DF3F1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1E40B2-F3BD-4AF0-9307-BEFA271FB170}"/>
              </a:ext>
            </a:extLst>
          </p:cNvPr>
          <p:cNvSpPr>
            <a:spLocks noGrp="1"/>
          </p:cNvSpPr>
          <p:nvPr>
            <p:ph type="dt" sz="half" idx="10"/>
          </p:nvPr>
        </p:nvSpPr>
        <p:spPr/>
        <p:txBody>
          <a:bodyPr/>
          <a:lstStyle/>
          <a:p>
            <a:fld id="{177D8CD8-7058-4BB4-B324-83C651BA7EE5}"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89DA25A3-3260-4FE2-876F-3230777348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F76017-1CC9-4EE4-A7D9-295FE484E8D8}"/>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9239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2ADCA3-4942-4095-BCD2-117695A45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B1EDBB-9650-41ED-ABF5-942EB2F77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9C4D51-A4AB-4889-8824-DD0760307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D8CD8-7058-4BB4-B324-83C651BA7EE5}"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B58237AD-5A5C-48D0-8998-ED58B9401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FB9F7CA-37DB-4BE3-8BF8-F99BBCDA2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941078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www.benesse.co.jp/ad/" TargetMode="External"/><Relationship Id="rId2" Type="http://schemas.openxmlformats.org/officeDocument/2006/relationships/hyperlink" Target="mailto:yoshitaru@mail.benesse.co.j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jp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A47D490-38C2-4353-87E7-9CEFAD74F226}"/>
              </a:ext>
            </a:extLst>
          </p:cNvPr>
          <p:cNvSpPr txBox="1">
            <a:spLocks/>
          </p:cNvSpPr>
          <p:nvPr/>
        </p:nvSpPr>
        <p:spPr>
          <a:xfrm>
            <a:off x="0" y="1"/>
            <a:ext cx="12192000" cy="875991"/>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40</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代のママ・ニューファミリー層・赤ちゃんのいる暮らし</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に関する調査データより</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08BC3044-BFE9-40B9-8219-FF44E443E836}"/>
              </a:ext>
            </a:extLst>
          </p:cNvPr>
          <p:cNvSpPr txBox="1">
            <a:spLocks/>
          </p:cNvSpPr>
          <p:nvPr/>
        </p:nvSpPr>
        <p:spPr>
          <a:xfrm>
            <a:off x="0" y="2770931"/>
            <a:ext cx="8940800" cy="2199716"/>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lvl="0">
              <a:defRPr/>
            </a:pPr>
            <a:r>
              <a:rPr lang="ja-JP" altLang="en-US" sz="4000" dirty="0">
                <a:solidFill>
                  <a:schemeClr val="accent6"/>
                </a:solidFill>
              </a:rPr>
              <a:t>たまひよが考える</a:t>
            </a:r>
            <a:endParaRPr lang="en-US" altLang="ja-JP" sz="4000" dirty="0">
              <a:solidFill>
                <a:schemeClr val="accent6"/>
              </a:solidFill>
            </a:endParaRPr>
          </a:p>
          <a:p>
            <a:pPr lvl="0">
              <a:defRPr/>
            </a:pPr>
            <a:r>
              <a:rPr lang="ja-JP" altLang="en-US" sz="4000" dirty="0">
                <a:solidFill>
                  <a:schemeClr val="accent6"/>
                </a:solidFill>
              </a:rPr>
              <a:t>マーケ視点の良質な体験施策とは？</a:t>
            </a:r>
            <a:endParaRPr lang="en-US" altLang="ja-JP" sz="4000" dirty="0">
              <a:solidFill>
                <a:schemeClr val="accent6"/>
              </a:solidFill>
            </a:endParaRPr>
          </a:p>
          <a:p>
            <a:pPr lvl="0">
              <a:defRPr/>
            </a:pPr>
            <a:endParaRPr lang="en-US" altLang="ja-JP" sz="4000" dirty="0">
              <a:solidFill>
                <a:schemeClr val="accent6"/>
              </a:solidFill>
            </a:endParaRPr>
          </a:p>
          <a:p>
            <a:pPr lvl="0">
              <a:defRPr/>
            </a:pPr>
            <a:r>
              <a:rPr lang="ja-JP" altLang="en-US" dirty="0">
                <a:solidFill>
                  <a:schemeClr val="accent6"/>
                </a:solidFill>
              </a:rPr>
              <a:t>うちの商品、使ってもらったらリピーターにする自信がある！</a:t>
            </a:r>
            <a:endParaRPr lang="en-US" altLang="ja-JP" dirty="0">
              <a:solidFill>
                <a:schemeClr val="accent6"/>
              </a:solidFill>
            </a:endParaRPr>
          </a:p>
          <a:p>
            <a:pPr lvl="0">
              <a:defRPr/>
            </a:pPr>
            <a:r>
              <a:rPr lang="ja-JP" altLang="en-US" dirty="0">
                <a:solidFill>
                  <a:schemeClr val="accent6"/>
                </a:solidFill>
              </a:rPr>
              <a:t>効果的な体験の機会を知りたい！</a:t>
            </a:r>
            <a:endParaRPr lang="en-US" altLang="ja-JP" dirty="0">
              <a:solidFill>
                <a:schemeClr val="accent6"/>
              </a:solidFill>
            </a:endParaRPr>
          </a:p>
          <a:p>
            <a:pPr lvl="0">
              <a:defRPr/>
            </a:pPr>
            <a:r>
              <a:rPr lang="ja-JP" altLang="en-US" dirty="0">
                <a:solidFill>
                  <a:schemeClr val="accent6"/>
                </a:solidFill>
              </a:rPr>
              <a:t>体験者の声をとるのがたいへん</a:t>
            </a:r>
            <a:endParaRPr lang="en-US" altLang="ja-JP" dirty="0">
              <a:solidFill>
                <a:schemeClr val="accent6"/>
              </a:solidFill>
            </a:endParaRPr>
          </a:p>
          <a:p>
            <a:pPr lvl="0">
              <a:defRPr/>
            </a:pPr>
            <a:r>
              <a:rPr lang="ja-JP" altLang="en-US" dirty="0">
                <a:solidFill>
                  <a:schemeClr val="accent6"/>
                </a:solidFill>
              </a:rPr>
              <a:t>体験者の声を製品開発に活かしたい！</a:t>
            </a:r>
            <a:endParaRPr lang="en-US" altLang="ja-JP" dirty="0">
              <a:solidFill>
                <a:schemeClr val="accent6"/>
              </a:solidFill>
            </a:endParaRPr>
          </a:p>
        </p:txBody>
      </p:sp>
      <p:sp>
        <p:nvSpPr>
          <p:cNvPr id="11" name="正方形/長方形 10">
            <a:extLst>
              <a:ext uri="{FF2B5EF4-FFF2-40B4-BE49-F238E27FC236}">
                <a16:creationId xmlns:a16="http://schemas.microsoft.com/office/drawing/2014/main" id="{5A9BDE2A-29E6-49E2-83A6-B38D00824F60}"/>
              </a:ext>
            </a:extLst>
          </p:cNvPr>
          <p:cNvSpPr/>
          <p:nvPr/>
        </p:nvSpPr>
        <p:spPr>
          <a:xfrm>
            <a:off x="0" y="6488668"/>
            <a:ext cx="12192000" cy="369332"/>
          </a:xfrm>
          <a:prstGeom prst="rect">
            <a:avLst/>
          </a:prstGeom>
          <a:solidFill>
            <a:schemeClr val="accent2">
              <a:lumMod val="75000"/>
            </a:schemeClr>
          </a:solidFill>
        </p:spPr>
        <p:txBody>
          <a:bodyPr wrap="square">
            <a:spAutoFit/>
          </a:bodyPr>
          <a:lstStyle/>
          <a:p>
            <a:pPr lvl="0" algn="ctr">
              <a:spcBef>
                <a:spcPct val="0"/>
              </a:spcBef>
              <a:defRPr/>
            </a:pPr>
            <a:r>
              <a:rPr lang="ja-JP" altLang="en-US" dirty="0">
                <a:solidFill>
                  <a:schemeClr val="bg1"/>
                </a:solidFill>
                <a:latin typeface="Meiryo UI" panose="020B0604030504040204" pitchFamily="50" charset="-128"/>
                <a:ea typeface="Meiryo UI" panose="020B0604030504040204" pitchFamily="50" charset="-128"/>
              </a:rPr>
              <a:t>住宅・家電・自動車・金融保険・日用品・食品・飲料・スキンケアなどに関係する担当者さま必見です！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6AC1F7C6-A8FE-4E96-8F16-D6EC56205D4D}"/>
              </a:ext>
            </a:extLst>
          </p:cNvPr>
          <p:cNvSpPr/>
          <p:nvPr/>
        </p:nvSpPr>
        <p:spPr>
          <a:xfrm>
            <a:off x="73891" y="1582121"/>
            <a:ext cx="3149600" cy="8118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Meiryo UI" panose="020B0604030504040204" pitchFamily="50" charset="-128"/>
                <a:ea typeface="Meiryo UI" panose="020B0604030504040204" pitchFamily="50" charset="-128"/>
              </a:rPr>
              <a:t>今回のテーマ</a:t>
            </a:r>
          </a:p>
        </p:txBody>
      </p:sp>
      <p:sp>
        <p:nvSpPr>
          <p:cNvPr id="2" name="正方形/長方形 1">
            <a:extLst>
              <a:ext uri="{FF2B5EF4-FFF2-40B4-BE49-F238E27FC236}">
                <a16:creationId xmlns:a16="http://schemas.microsoft.com/office/drawing/2014/main" id="{3D3DD273-4D61-4623-A0EC-0CCD936CCF65}"/>
              </a:ext>
            </a:extLst>
          </p:cNvPr>
          <p:cNvSpPr/>
          <p:nvPr/>
        </p:nvSpPr>
        <p:spPr>
          <a:xfrm>
            <a:off x="3284371" y="1827255"/>
            <a:ext cx="1885452"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※2022</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月度</a:t>
            </a:r>
          </a:p>
        </p:txBody>
      </p:sp>
      <p:pic>
        <p:nvPicPr>
          <p:cNvPr id="5" name="図 4" descr="カウンター, マグカップ, 食品 が含まれている画像&#10;&#10;自動的に生成された説明">
            <a:extLst>
              <a:ext uri="{FF2B5EF4-FFF2-40B4-BE49-F238E27FC236}">
                <a16:creationId xmlns:a16="http://schemas.microsoft.com/office/drawing/2014/main" id="{E31B8CF1-70C2-4B2D-A161-59AAB0FFE1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8126" y="2770931"/>
            <a:ext cx="4283242" cy="2857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94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EC1F508-B750-463E-A195-08797F5647E6}"/>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事例③　育児アプリを活用した応募体験施策　たまひよのアプリ</a:t>
            </a:r>
          </a:p>
        </p:txBody>
      </p:sp>
      <p:sp>
        <p:nvSpPr>
          <p:cNvPr id="35" name="正方形/長方形 34">
            <a:extLst>
              <a:ext uri="{FF2B5EF4-FFF2-40B4-BE49-F238E27FC236}">
                <a16:creationId xmlns:a16="http://schemas.microsoft.com/office/drawing/2014/main" id="{E859649F-AB9A-4180-BECF-C5DE2F386CCF}"/>
              </a:ext>
            </a:extLst>
          </p:cNvPr>
          <p:cNvSpPr/>
          <p:nvPr/>
        </p:nvSpPr>
        <p:spPr>
          <a:xfrm>
            <a:off x="6059488" y="568416"/>
            <a:ext cx="6135013" cy="1938992"/>
          </a:xfrm>
          <a:prstGeom prst="rect">
            <a:avLst/>
          </a:prstGeom>
        </p:spPr>
        <p:txBody>
          <a:bodyPr wrap="none">
            <a:spAutoFit/>
          </a:bodyPr>
          <a:lstStyle/>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代の子育てファミリー層へアプローチ</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□体験応募はママの予定に合わせて</a:t>
            </a:r>
            <a:r>
              <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時間○</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□事前アンケートで興味関心層に体験が○</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□購入者の声をきいて企画に役立てること○</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□新製品のローンチや定番品の活性化などに○</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5521684-5FA9-41E8-96AA-7811D3C3C980}"/>
              </a:ext>
            </a:extLst>
          </p:cNvPr>
          <p:cNvSpPr/>
          <p:nvPr/>
        </p:nvSpPr>
        <p:spPr>
          <a:xfrm>
            <a:off x="96255" y="582959"/>
            <a:ext cx="4146878" cy="1039687"/>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③育児アプリで応募施策</a:t>
            </a:r>
            <a:endParaRPr kumimoji="1" lang="en-US" altLang="ja-JP" sz="2800" b="1"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体験数：</a:t>
            </a:r>
            <a:r>
              <a:rPr lang="en-US" altLang="ja-JP" sz="2000" dirty="0">
                <a:solidFill>
                  <a:schemeClr val="tx1"/>
                </a:solidFill>
                <a:latin typeface="Meiryo UI" panose="020B0604030504040204" pitchFamily="50" charset="-128"/>
                <a:ea typeface="Meiryo UI" panose="020B0604030504040204" pitchFamily="50" charset="-128"/>
              </a:rPr>
              <a:t>100</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1,000</a:t>
            </a:r>
            <a:r>
              <a:rPr lang="ja-JP" altLang="en-US" sz="2000" dirty="0">
                <a:solidFill>
                  <a:schemeClr val="tx1"/>
                </a:solidFill>
                <a:latin typeface="Meiryo UI" panose="020B0604030504040204" pitchFamily="50" charset="-128"/>
                <a:ea typeface="Meiryo UI" panose="020B0604030504040204" pitchFamily="50" charset="-128"/>
              </a:rPr>
              <a:t>人</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1C7746-B444-43ED-BE08-F478E3929996}"/>
              </a:ext>
            </a:extLst>
          </p:cNvPr>
          <p:cNvPicPr>
            <a:picLocks noChangeAspect="1"/>
          </p:cNvPicPr>
          <p:nvPr/>
        </p:nvPicPr>
        <p:blipFill>
          <a:blip r:embed="rId2"/>
          <a:stretch>
            <a:fillRect/>
          </a:stretch>
        </p:blipFill>
        <p:spPr>
          <a:xfrm>
            <a:off x="5204608" y="604933"/>
            <a:ext cx="835147" cy="708609"/>
          </a:xfrm>
          <a:prstGeom prst="rect">
            <a:avLst/>
          </a:prstGeom>
        </p:spPr>
      </p:pic>
      <p:sp>
        <p:nvSpPr>
          <p:cNvPr id="13" name="角丸四角形 49">
            <a:extLst>
              <a:ext uri="{FF2B5EF4-FFF2-40B4-BE49-F238E27FC236}">
                <a16:creationId xmlns:a16="http://schemas.microsoft.com/office/drawing/2014/main" id="{D043B972-B1BF-4DB5-A768-1FC7AF6E6A29}"/>
              </a:ext>
            </a:extLst>
          </p:cNvPr>
          <p:cNvSpPr/>
          <p:nvPr/>
        </p:nvSpPr>
        <p:spPr>
          <a:xfrm>
            <a:off x="296647" y="2660663"/>
            <a:ext cx="2774409" cy="3964726"/>
          </a:xfrm>
          <a:prstGeom prst="roundRect">
            <a:avLst>
              <a:gd name="adj" fmla="val 728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角丸四角形 49">
            <a:extLst>
              <a:ext uri="{FF2B5EF4-FFF2-40B4-BE49-F238E27FC236}">
                <a16:creationId xmlns:a16="http://schemas.microsoft.com/office/drawing/2014/main" id="{FCC98A5F-E29F-47E2-9A0F-2503B66D0E28}"/>
              </a:ext>
            </a:extLst>
          </p:cNvPr>
          <p:cNvSpPr/>
          <p:nvPr/>
        </p:nvSpPr>
        <p:spPr>
          <a:xfrm>
            <a:off x="3185968" y="2669703"/>
            <a:ext cx="2789010" cy="3956211"/>
          </a:xfrm>
          <a:prstGeom prst="roundRect">
            <a:avLst>
              <a:gd name="adj" fmla="val 728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矢印: 右 14">
            <a:extLst>
              <a:ext uri="{FF2B5EF4-FFF2-40B4-BE49-F238E27FC236}">
                <a16:creationId xmlns:a16="http://schemas.microsoft.com/office/drawing/2014/main" id="{072BB3D6-B265-41F6-AD99-785AB47B9E6A}"/>
              </a:ext>
            </a:extLst>
          </p:cNvPr>
          <p:cNvSpPr/>
          <p:nvPr/>
        </p:nvSpPr>
        <p:spPr bwMode="auto">
          <a:xfrm>
            <a:off x="374315" y="2501780"/>
            <a:ext cx="2593731" cy="371648"/>
          </a:xfrm>
          <a:prstGeom prst="rightArrow">
            <a:avLst>
              <a:gd name="adj1" fmla="val 100000"/>
              <a:gd name="adj2" fmla="val 50000"/>
            </a:avLst>
          </a:prstGeom>
          <a:solidFill>
            <a:schemeClr val="bg1">
              <a:lumMod val="50000"/>
            </a:schemeClr>
          </a:solidFill>
          <a:ln w="28575" algn="ctr">
            <a:noFill/>
            <a:miter lim="800000"/>
            <a:headEnd/>
            <a:tailEnd/>
          </a:ln>
          <a:effectLst/>
        </p:spPr>
        <p:txBody>
          <a:bodyPr wrap="square" rtlCol="0" anchor="ctr">
            <a:noAutofit/>
          </a:bodyPr>
          <a:lstStyle/>
          <a:p>
            <a:pPr algn="ctr">
              <a:spcBef>
                <a:spcPts val="0"/>
              </a:spcBef>
            </a:pPr>
            <a:r>
              <a:rPr kumimoji="1" lang="ja-JP" altLang="en-US" sz="2000" b="1" dirty="0">
                <a:solidFill>
                  <a:schemeClr val="bg1"/>
                </a:solidFill>
                <a:latin typeface="Meiryo UI" panose="020B0604030504040204" pitchFamily="50" charset="-128"/>
                <a:ea typeface="Meiryo UI" panose="020B0604030504040204" pitchFamily="50" charset="-128"/>
              </a:rPr>
              <a:t>事前告知</a:t>
            </a:r>
          </a:p>
        </p:txBody>
      </p:sp>
      <p:sp>
        <p:nvSpPr>
          <p:cNvPr id="16" name="矢印: 右 15">
            <a:extLst>
              <a:ext uri="{FF2B5EF4-FFF2-40B4-BE49-F238E27FC236}">
                <a16:creationId xmlns:a16="http://schemas.microsoft.com/office/drawing/2014/main" id="{05BC1BDB-E03E-43BD-B9EB-123145995C58}"/>
              </a:ext>
            </a:extLst>
          </p:cNvPr>
          <p:cNvSpPr/>
          <p:nvPr/>
        </p:nvSpPr>
        <p:spPr bwMode="auto">
          <a:xfrm>
            <a:off x="3324842" y="2506336"/>
            <a:ext cx="2593731" cy="367092"/>
          </a:xfrm>
          <a:prstGeom prst="rightArrow">
            <a:avLst>
              <a:gd name="adj1" fmla="val 100000"/>
              <a:gd name="adj2" fmla="val 50000"/>
            </a:avLst>
          </a:prstGeom>
          <a:solidFill>
            <a:schemeClr val="bg1">
              <a:lumMod val="50000"/>
            </a:schemeClr>
          </a:solidFill>
          <a:ln w="28575" algn="ctr">
            <a:noFill/>
            <a:miter lim="800000"/>
            <a:headEnd/>
            <a:tailEnd/>
          </a:ln>
          <a:effectLst/>
        </p:spPr>
        <p:txBody>
          <a:bodyPr wrap="square" rtlCol="0" anchor="ctr">
            <a:noAutofit/>
          </a:bodyPr>
          <a:lstStyle/>
          <a:p>
            <a:pPr algn="ctr">
              <a:spcBef>
                <a:spcPts val="0"/>
              </a:spcBef>
            </a:pPr>
            <a:r>
              <a:rPr kumimoji="1" lang="ja-JP" altLang="en-US" sz="2000" b="1" dirty="0">
                <a:solidFill>
                  <a:schemeClr val="bg1"/>
                </a:solidFill>
                <a:latin typeface="Meiryo UI" panose="020B0604030504040204" pitchFamily="50" charset="-128"/>
                <a:ea typeface="Meiryo UI" panose="020B0604030504040204" pitchFamily="50" charset="-128"/>
              </a:rPr>
              <a:t>事前アンケート</a:t>
            </a:r>
          </a:p>
        </p:txBody>
      </p:sp>
      <p:pic>
        <p:nvPicPr>
          <p:cNvPr id="18" name="Picture 6" descr="é¢é£ç»å">
            <a:extLst>
              <a:ext uri="{FF2B5EF4-FFF2-40B4-BE49-F238E27FC236}">
                <a16:creationId xmlns:a16="http://schemas.microsoft.com/office/drawing/2014/main" id="{C3FB201E-1C59-4CE4-AEE9-D7F709D80D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070" y="2951070"/>
            <a:ext cx="828699" cy="621524"/>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55A77370-7BEB-4BBC-B45E-23644912C3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7446" y="2942387"/>
            <a:ext cx="1616716" cy="2328676"/>
          </a:xfrm>
          <a:prstGeom prst="rect">
            <a:avLst/>
          </a:prstGeom>
        </p:spPr>
      </p:pic>
      <p:sp>
        <p:nvSpPr>
          <p:cNvPr id="20" name="正方形/長方形 19">
            <a:extLst>
              <a:ext uri="{FF2B5EF4-FFF2-40B4-BE49-F238E27FC236}">
                <a16:creationId xmlns:a16="http://schemas.microsoft.com/office/drawing/2014/main" id="{631B51D0-C8A5-4813-9F41-A071ECD4EDC3}"/>
              </a:ext>
            </a:extLst>
          </p:cNvPr>
          <p:cNvSpPr/>
          <p:nvPr/>
        </p:nvSpPr>
        <p:spPr>
          <a:xfrm>
            <a:off x="3657446" y="2940747"/>
            <a:ext cx="1616716" cy="2328677"/>
          </a:xfrm>
          <a:prstGeom prst="rect">
            <a:avLst/>
          </a:prstGeom>
          <a:solidFill>
            <a:schemeClr val="bg1">
              <a:alpha val="60000"/>
            </a:schemeClr>
          </a:solidFill>
          <a:ln w="25400" cap="flat" cmpd="sng" algn="ctr">
            <a:solidFill>
              <a:schemeClr val="bg1">
                <a:lumMod val="75000"/>
              </a:schemeClr>
            </a:solidFill>
            <a:prstDash val="solid"/>
          </a:ln>
          <a:effectLst/>
        </p:spPr>
        <p:txBody>
          <a:bodyPr rtlCol="0" anchor="ctr"/>
          <a:lstStyle/>
          <a:p>
            <a:pPr algn="ctr" fontAlgn="auto">
              <a:spcBef>
                <a:spcPts val="0"/>
              </a:spcBef>
              <a:spcAft>
                <a:spcPts val="0"/>
              </a:spcAft>
              <a:defRPr/>
            </a:pPr>
            <a:r>
              <a:rPr lang="ja-JP" altLang="en-US" sz="1100" kern="0" dirty="0">
                <a:solidFill>
                  <a:srgbClr val="FF0000"/>
                </a:solidFill>
                <a:latin typeface="Meiryo UI" panose="020B0604030504040204" pitchFamily="50" charset="-128"/>
                <a:ea typeface="Meiryo UI" panose="020B0604030504040204" pitchFamily="50" charset="-128"/>
              </a:rPr>
              <a:t>弊社アンケート</a:t>
            </a:r>
            <a:endParaRPr lang="en-US" altLang="ja-JP" sz="1100" kern="0" dirty="0">
              <a:solidFill>
                <a:srgbClr val="FF0000"/>
              </a:solidFill>
              <a:latin typeface="Meiryo UI" panose="020B0604030504040204" pitchFamily="50" charset="-128"/>
              <a:ea typeface="Meiryo UI" panose="020B0604030504040204" pitchFamily="50" charset="-128"/>
            </a:endParaRPr>
          </a:p>
          <a:p>
            <a:pPr algn="ctr" fontAlgn="auto">
              <a:spcBef>
                <a:spcPts val="0"/>
              </a:spcBef>
              <a:spcAft>
                <a:spcPts val="0"/>
              </a:spcAft>
              <a:defRPr/>
            </a:pPr>
            <a:r>
              <a:rPr lang="ja-JP" altLang="en-US" sz="1100" kern="0" dirty="0">
                <a:solidFill>
                  <a:srgbClr val="FF0000"/>
                </a:solidFill>
                <a:latin typeface="Meiryo UI" panose="020B0604030504040204" pitchFamily="50" charset="-128"/>
                <a:ea typeface="Meiryo UI" panose="020B0604030504040204" pitchFamily="50" charset="-128"/>
              </a:rPr>
              <a:t>フォーム</a:t>
            </a:r>
            <a:endParaRPr lang="en-US" altLang="ja-JP" sz="1100" kern="0" dirty="0">
              <a:solidFill>
                <a:srgbClr val="FF0000"/>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96B83A97-9F78-4C85-A311-722C140D6185}"/>
              </a:ext>
            </a:extLst>
          </p:cNvPr>
          <p:cNvSpPr/>
          <p:nvPr/>
        </p:nvSpPr>
        <p:spPr>
          <a:xfrm>
            <a:off x="3253575" y="5761737"/>
            <a:ext cx="2593731" cy="738664"/>
          </a:xfrm>
          <a:prstGeom prst="rect">
            <a:avLst/>
          </a:prstGeom>
        </p:spPr>
        <p:txBody>
          <a:bodyPr wrap="square">
            <a:spAutoFit/>
          </a:bodyPr>
          <a:lstStyle/>
          <a:p>
            <a:pPr lvl="0" fontAlgn="ctr">
              <a:defRPr/>
            </a:pPr>
            <a:r>
              <a:rPr lang="en-US" altLang="ja-JP" sz="900" dirty="0">
                <a:latin typeface="Meiryo UI" panose="020B0604030504040204" pitchFamily="50" charset="-128"/>
                <a:ea typeface="Meiryo UI" panose="020B0604030504040204" pitchFamily="50" charset="-128"/>
                <a:cs typeface="メイリオ" panose="020B0604030504040204" pitchFamily="50" charset="-128"/>
              </a:rPr>
              <a:t>&lt;</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事前アンケート＞</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lvl="0" fontAlgn="ctr">
              <a:defRPr/>
            </a:pPr>
            <a:r>
              <a:rPr lang="ja-JP" altLang="en-US" sz="900" dirty="0">
                <a:latin typeface="Meiryo UI" panose="020B0604030504040204" pitchFamily="50" charset="-128"/>
                <a:ea typeface="Meiryo UI" panose="020B0604030504040204" pitchFamily="50" charset="-128"/>
                <a:cs typeface="メイリオ" panose="020B0604030504040204" pitchFamily="50" charset="-128"/>
              </a:rPr>
              <a:t>選択式＋</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FA</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合わせて最大</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5</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問まで。</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lvl="0" algn="ctr" fontAlgn="ctr">
              <a:defRPr/>
            </a:pP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a:p>
            <a:pPr lvl="0" algn="ctr" fontAlgn="ctr">
              <a:defRPr/>
            </a:pP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アンケート募集期間：○週間～</a:t>
            </a: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E6AEF50D-4922-4797-B745-0E8FFF036652}"/>
              </a:ext>
            </a:extLst>
          </p:cNvPr>
          <p:cNvSpPr/>
          <p:nvPr/>
        </p:nvSpPr>
        <p:spPr>
          <a:xfrm>
            <a:off x="9153219" y="5497381"/>
            <a:ext cx="3038781" cy="969496"/>
          </a:xfrm>
          <a:prstGeom prst="rect">
            <a:avLst/>
          </a:prstGeom>
        </p:spPr>
        <p:txBody>
          <a:bodyPr wrap="square">
            <a:spAutoFit/>
          </a:bodyPr>
          <a:lstStyle/>
          <a:p>
            <a:pPr lvl="0" fontAlgn="ctr">
              <a:defRPr/>
            </a:pPr>
            <a:r>
              <a:rPr lang="en-US" altLang="ja-JP" sz="900" dirty="0">
                <a:latin typeface="Meiryo UI" panose="020B0604030504040204" pitchFamily="50" charset="-128"/>
                <a:ea typeface="Meiryo UI" panose="020B0604030504040204" pitchFamily="50" charset="-128"/>
                <a:cs typeface="メイリオ" panose="020B0604030504040204" pitchFamily="50" charset="-128"/>
              </a:rPr>
              <a:t>&lt;</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事後アンケート＞</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lvl="0" fontAlgn="ctr">
              <a:defRPr/>
            </a:pPr>
            <a:r>
              <a:rPr lang="ja-JP" altLang="en-US" sz="900" dirty="0">
                <a:latin typeface="Meiryo UI" panose="020B0604030504040204" pitchFamily="50" charset="-128"/>
                <a:ea typeface="Meiryo UI" panose="020B0604030504040204" pitchFamily="50" charset="-128"/>
                <a:cs typeface="メイリオ" panose="020B0604030504040204" pitchFamily="50" charset="-128"/>
              </a:rPr>
              <a:t>選択式＋</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FA</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合わせて</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15</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問まで</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lvl="0" fontAlgn="ctr">
              <a:defRPr/>
            </a:pPr>
            <a:r>
              <a:rPr lang="en-US" altLang="ja-JP" sz="9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レポートは単純集計データをお送りします</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lvl="0" fontAlgn="ctr">
              <a:defRPr/>
            </a:pP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lvl="0" fontAlgn="ctr">
              <a:defRPr/>
            </a:pP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lvl="0" algn="ctr" fontAlgn="ctr">
              <a:defRPr/>
            </a:pP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事後アンケート期間：○週間</a:t>
            </a: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23" name="図 22">
            <a:extLst>
              <a:ext uri="{FF2B5EF4-FFF2-40B4-BE49-F238E27FC236}">
                <a16:creationId xmlns:a16="http://schemas.microsoft.com/office/drawing/2014/main" id="{E68D88B3-056B-4BCE-A2C2-3438D19C0D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1398" y="2953469"/>
            <a:ext cx="1432532" cy="2063383"/>
          </a:xfrm>
          <a:prstGeom prst="rect">
            <a:avLst/>
          </a:prstGeom>
        </p:spPr>
      </p:pic>
      <p:sp>
        <p:nvSpPr>
          <p:cNvPr id="24" name="正方形/長方形 23">
            <a:extLst>
              <a:ext uri="{FF2B5EF4-FFF2-40B4-BE49-F238E27FC236}">
                <a16:creationId xmlns:a16="http://schemas.microsoft.com/office/drawing/2014/main" id="{FEBBEAFA-2FFB-444D-922E-FE786C2D4C59}"/>
              </a:ext>
            </a:extLst>
          </p:cNvPr>
          <p:cNvSpPr/>
          <p:nvPr/>
        </p:nvSpPr>
        <p:spPr>
          <a:xfrm>
            <a:off x="10081596" y="2940747"/>
            <a:ext cx="1650719" cy="2259428"/>
          </a:xfrm>
          <a:prstGeom prst="rect">
            <a:avLst/>
          </a:prstGeom>
          <a:solidFill>
            <a:schemeClr val="bg1">
              <a:alpha val="60000"/>
            </a:schemeClr>
          </a:solidFill>
          <a:ln w="25400" cap="flat" cmpd="sng" algn="ctr">
            <a:solidFill>
              <a:schemeClr val="bg1">
                <a:lumMod val="75000"/>
              </a:schemeClr>
            </a:solidFill>
            <a:prstDash val="solid"/>
          </a:ln>
          <a:effectLst/>
        </p:spPr>
        <p:txBody>
          <a:bodyPr rtlCol="0" anchor="ctr"/>
          <a:lstStyle/>
          <a:p>
            <a:pPr algn="ctr" fontAlgn="auto">
              <a:spcBef>
                <a:spcPts val="0"/>
              </a:spcBef>
              <a:spcAft>
                <a:spcPts val="0"/>
              </a:spcAft>
              <a:defRPr/>
            </a:pPr>
            <a:r>
              <a:rPr lang="ja-JP" altLang="en-US" sz="1100" kern="0" dirty="0">
                <a:solidFill>
                  <a:srgbClr val="FF0000"/>
                </a:solidFill>
                <a:latin typeface="Meiryo UI" panose="020B0604030504040204" pitchFamily="50" charset="-128"/>
                <a:ea typeface="Meiryo UI" panose="020B0604030504040204" pitchFamily="50" charset="-128"/>
              </a:rPr>
              <a:t>弊社アンケート</a:t>
            </a:r>
            <a:endParaRPr lang="en-US" altLang="ja-JP" sz="1100" kern="0" dirty="0">
              <a:solidFill>
                <a:srgbClr val="FF0000"/>
              </a:solidFill>
              <a:latin typeface="Meiryo UI" panose="020B0604030504040204" pitchFamily="50" charset="-128"/>
              <a:ea typeface="Meiryo UI" panose="020B0604030504040204" pitchFamily="50" charset="-128"/>
            </a:endParaRPr>
          </a:p>
          <a:p>
            <a:pPr algn="ctr" fontAlgn="auto">
              <a:spcBef>
                <a:spcPts val="0"/>
              </a:spcBef>
              <a:spcAft>
                <a:spcPts val="0"/>
              </a:spcAft>
              <a:defRPr/>
            </a:pPr>
            <a:r>
              <a:rPr lang="ja-JP" altLang="en-US" sz="1100" kern="0" dirty="0">
                <a:solidFill>
                  <a:srgbClr val="FF0000"/>
                </a:solidFill>
                <a:latin typeface="Meiryo UI" panose="020B0604030504040204" pitchFamily="50" charset="-128"/>
                <a:ea typeface="Meiryo UI" panose="020B0604030504040204" pitchFamily="50" charset="-128"/>
              </a:rPr>
              <a:t>フォーム</a:t>
            </a:r>
            <a:endParaRPr lang="en-US" altLang="ja-JP" sz="1100" kern="0" dirty="0">
              <a:solidFill>
                <a:srgbClr val="FF0000"/>
              </a:solidFill>
              <a:latin typeface="Meiryo UI" panose="020B0604030504040204" pitchFamily="50" charset="-128"/>
              <a:ea typeface="Meiryo UI" panose="020B0604030504040204" pitchFamily="50" charset="-128"/>
            </a:endParaRPr>
          </a:p>
        </p:txBody>
      </p:sp>
      <p:grpSp>
        <p:nvGrpSpPr>
          <p:cNvPr id="25" name="グループ化 87">
            <a:extLst>
              <a:ext uri="{FF2B5EF4-FFF2-40B4-BE49-F238E27FC236}">
                <a16:creationId xmlns:a16="http://schemas.microsoft.com/office/drawing/2014/main" id="{A118B60B-0E8D-4AD0-88E7-A4BE28B465E1}"/>
              </a:ext>
            </a:extLst>
          </p:cNvPr>
          <p:cNvGrpSpPr>
            <a:grpSpLocks/>
          </p:cNvGrpSpPr>
          <p:nvPr/>
        </p:nvGrpSpPr>
        <p:grpSpPr bwMode="auto">
          <a:xfrm>
            <a:off x="7151441" y="3423413"/>
            <a:ext cx="900112" cy="719137"/>
            <a:chOff x="4953000" y="2276872"/>
            <a:chExt cx="900072" cy="720080"/>
          </a:xfrm>
        </p:grpSpPr>
        <p:sp>
          <p:nvSpPr>
            <p:cNvPr id="26" name="スマイル 25">
              <a:extLst>
                <a:ext uri="{FF2B5EF4-FFF2-40B4-BE49-F238E27FC236}">
                  <a16:creationId xmlns:a16="http://schemas.microsoft.com/office/drawing/2014/main" id="{D2235E45-554B-4EEA-A766-3D99C846954B}"/>
                </a:ext>
              </a:extLst>
            </p:cNvPr>
            <p:cNvSpPr>
              <a:spLocks noChangeAspect="1"/>
            </p:cNvSpPr>
            <p:nvPr/>
          </p:nvSpPr>
          <p:spPr>
            <a:xfrm>
              <a:off x="5276836" y="2276872"/>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27" name="スマイル 26">
              <a:extLst>
                <a:ext uri="{FF2B5EF4-FFF2-40B4-BE49-F238E27FC236}">
                  <a16:creationId xmlns:a16="http://schemas.microsoft.com/office/drawing/2014/main" id="{AF4781CA-F6B6-452B-8431-B96DCBC22225}"/>
                </a:ext>
              </a:extLst>
            </p:cNvPr>
            <p:cNvSpPr>
              <a:spLocks noChangeAspect="1"/>
            </p:cNvSpPr>
            <p:nvPr/>
          </p:nvSpPr>
          <p:spPr>
            <a:xfrm>
              <a:off x="5097456" y="2508951"/>
              <a:ext cx="250814"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28" name="スマイル 27">
              <a:extLst>
                <a:ext uri="{FF2B5EF4-FFF2-40B4-BE49-F238E27FC236}">
                  <a16:creationId xmlns:a16="http://schemas.microsoft.com/office/drawing/2014/main" id="{85387017-EFC5-4BAC-B9BD-1CD92BFDB4CC}"/>
                </a:ext>
              </a:extLst>
            </p:cNvPr>
            <p:cNvSpPr>
              <a:spLocks noChangeAspect="1"/>
            </p:cNvSpPr>
            <p:nvPr/>
          </p:nvSpPr>
          <p:spPr>
            <a:xfrm>
              <a:off x="5457803" y="2508951"/>
              <a:ext cx="250814"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29" name="スマイル 28">
              <a:extLst>
                <a:ext uri="{FF2B5EF4-FFF2-40B4-BE49-F238E27FC236}">
                  <a16:creationId xmlns:a16="http://schemas.microsoft.com/office/drawing/2014/main" id="{FC376D15-191C-4F3C-A954-530E1F500ADE}"/>
                </a:ext>
              </a:extLst>
            </p:cNvPr>
            <p:cNvSpPr>
              <a:spLocks noChangeAspect="1"/>
            </p:cNvSpPr>
            <p:nvPr/>
          </p:nvSpPr>
          <p:spPr>
            <a:xfrm>
              <a:off x="4953000" y="2744209"/>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0" name="スマイル 29">
              <a:extLst>
                <a:ext uri="{FF2B5EF4-FFF2-40B4-BE49-F238E27FC236}">
                  <a16:creationId xmlns:a16="http://schemas.microsoft.com/office/drawing/2014/main" id="{13566A37-73CA-4382-ADDD-F3338C401849}"/>
                </a:ext>
              </a:extLst>
            </p:cNvPr>
            <p:cNvSpPr>
              <a:spLocks noChangeAspect="1"/>
            </p:cNvSpPr>
            <p:nvPr/>
          </p:nvSpPr>
          <p:spPr>
            <a:xfrm>
              <a:off x="5276836" y="2742619"/>
              <a:ext cx="252401" cy="251154"/>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1" name="スマイル 30">
              <a:extLst>
                <a:ext uri="{FF2B5EF4-FFF2-40B4-BE49-F238E27FC236}">
                  <a16:creationId xmlns:a16="http://schemas.microsoft.com/office/drawing/2014/main" id="{5E8DD9D3-E6FF-41DD-A2F0-2EBBDC5ED972}"/>
                </a:ext>
              </a:extLst>
            </p:cNvPr>
            <p:cNvSpPr>
              <a:spLocks noChangeAspect="1"/>
            </p:cNvSpPr>
            <p:nvPr/>
          </p:nvSpPr>
          <p:spPr>
            <a:xfrm>
              <a:off x="5600671" y="2744209"/>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grpSp>
      <p:grpSp>
        <p:nvGrpSpPr>
          <p:cNvPr id="32" name="グループ化 87">
            <a:extLst>
              <a:ext uri="{FF2B5EF4-FFF2-40B4-BE49-F238E27FC236}">
                <a16:creationId xmlns:a16="http://schemas.microsoft.com/office/drawing/2014/main" id="{B8A66FD4-699E-4E5B-82A8-A8A4D20FC830}"/>
              </a:ext>
            </a:extLst>
          </p:cNvPr>
          <p:cNvGrpSpPr>
            <a:grpSpLocks/>
          </p:cNvGrpSpPr>
          <p:nvPr/>
        </p:nvGrpSpPr>
        <p:grpSpPr bwMode="auto">
          <a:xfrm>
            <a:off x="6663783" y="4125282"/>
            <a:ext cx="900112" cy="719137"/>
            <a:chOff x="4953000" y="2276872"/>
            <a:chExt cx="900072" cy="720080"/>
          </a:xfrm>
        </p:grpSpPr>
        <p:sp>
          <p:nvSpPr>
            <p:cNvPr id="33" name="スマイル 32">
              <a:extLst>
                <a:ext uri="{FF2B5EF4-FFF2-40B4-BE49-F238E27FC236}">
                  <a16:creationId xmlns:a16="http://schemas.microsoft.com/office/drawing/2014/main" id="{C8FFE0BB-85B3-454C-972F-4A5079461CFF}"/>
                </a:ext>
              </a:extLst>
            </p:cNvPr>
            <p:cNvSpPr>
              <a:spLocks noChangeAspect="1"/>
            </p:cNvSpPr>
            <p:nvPr/>
          </p:nvSpPr>
          <p:spPr>
            <a:xfrm>
              <a:off x="5276836" y="2276872"/>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4" name="スマイル 33">
              <a:extLst>
                <a:ext uri="{FF2B5EF4-FFF2-40B4-BE49-F238E27FC236}">
                  <a16:creationId xmlns:a16="http://schemas.microsoft.com/office/drawing/2014/main" id="{795E9256-F86D-4411-BC5F-7D762ACF297A}"/>
                </a:ext>
              </a:extLst>
            </p:cNvPr>
            <p:cNvSpPr>
              <a:spLocks noChangeAspect="1"/>
            </p:cNvSpPr>
            <p:nvPr/>
          </p:nvSpPr>
          <p:spPr>
            <a:xfrm>
              <a:off x="5097456" y="2508951"/>
              <a:ext cx="250814"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6" name="スマイル 35">
              <a:extLst>
                <a:ext uri="{FF2B5EF4-FFF2-40B4-BE49-F238E27FC236}">
                  <a16:creationId xmlns:a16="http://schemas.microsoft.com/office/drawing/2014/main" id="{DFA9543C-4905-44EF-AF0F-143DC726033C}"/>
                </a:ext>
              </a:extLst>
            </p:cNvPr>
            <p:cNvSpPr>
              <a:spLocks noChangeAspect="1"/>
            </p:cNvSpPr>
            <p:nvPr/>
          </p:nvSpPr>
          <p:spPr>
            <a:xfrm>
              <a:off x="5457803" y="2508951"/>
              <a:ext cx="250814"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7" name="スマイル 36">
              <a:extLst>
                <a:ext uri="{FF2B5EF4-FFF2-40B4-BE49-F238E27FC236}">
                  <a16:creationId xmlns:a16="http://schemas.microsoft.com/office/drawing/2014/main" id="{2DF0D690-10D2-4D45-9937-1BA866FB8B20}"/>
                </a:ext>
              </a:extLst>
            </p:cNvPr>
            <p:cNvSpPr>
              <a:spLocks noChangeAspect="1"/>
            </p:cNvSpPr>
            <p:nvPr/>
          </p:nvSpPr>
          <p:spPr>
            <a:xfrm>
              <a:off x="4953000" y="2744209"/>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8" name="スマイル 37">
              <a:extLst>
                <a:ext uri="{FF2B5EF4-FFF2-40B4-BE49-F238E27FC236}">
                  <a16:creationId xmlns:a16="http://schemas.microsoft.com/office/drawing/2014/main" id="{3AAD52F3-571C-4BC2-8C7E-5B2A058A9B70}"/>
                </a:ext>
              </a:extLst>
            </p:cNvPr>
            <p:cNvSpPr>
              <a:spLocks noChangeAspect="1"/>
            </p:cNvSpPr>
            <p:nvPr/>
          </p:nvSpPr>
          <p:spPr>
            <a:xfrm>
              <a:off x="5276836" y="2742619"/>
              <a:ext cx="252401" cy="251154"/>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9" name="スマイル 38">
              <a:extLst>
                <a:ext uri="{FF2B5EF4-FFF2-40B4-BE49-F238E27FC236}">
                  <a16:creationId xmlns:a16="http://schemas.microsoft.com/office/drawing/2014/main" id="{F7D7BF0E-315B-495B-8F5F-14B04FBEDE41}"/>
                </a:ext>
              </a:extLst>
            </p:cNvPr>
            <p:cNvSpPr>
              <a:spLocks noChangeAspect="1"/>
            </p:cNvSpPr>
            <p:nvPr/>
          </p:nvSpPr>
          <p:spPr>
            <a:xfrm>
              <a:off x="5600671" y="2744209"/>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grpSp>
      <p:grpSp>
        <p:nvGrpSpPr>
          <p:cNvPr id="40" name="グループ化 87">
            <a:extLst>
              <a:ext uri="{FF2B5EF4-FFF2-40B4-BE49-F238E27FC236}">
                <a16:creationId xmlns:a16="http://schemas.microsoft.com/office/drawing/2014/main" id="{00376E7A-9D62-4660-AE82-54F36960CC4E}"/>
              </a:ext>
            </a:extLst>
          </p:cNvPr>
          <p:cNvGrpSpPr>
            <a:grpSpLocks/>
          </p:cNvGrpSpPr>
          <p:nvPr/>
        </p:nvGrpSpPr>
        <p:grpSpPr bwMode="auto">
          <a:xfrm>
            <a:off x="7666235" y="4120325"/>
            <a:ext cx="900112" cy="719137"/>
            <a:chOff x="4953000" y="2276872"/>
            <a:chExt cx="900072" cy="720080"/>
          </a:xfrm>
        </p:grpSpPr>
        <p:sp>
          <p:nvSpPr>
            <p:cNvPr id="41" name="スマイル 40">
              <a:extLst>
                <a:ext uri="{FF2B5EF4-FFF2-40B4-BE49-F238E27FC236}">
                  <a16:creationId xmlns:a16="http://schemas.microsoft.com/office/drawing/2014/main" id="{83673178-9A8B-46C8-AFAD-728F2F2738C5}"/>
                </a:ext>
              </a:extLst>
            </p:cNvPr>
            <p:cNvSpPr>
              <a:spLocks noChangeAspect="1"/>
            </p:cNvSpPr>
            <p:nvPr/>
          </p:nvSpPr>
          <p:spPr>
            <a:xfrm>
              <a:off x="5276836" y="2276872"/>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42" name="スマイル 41">
              <a:extLst>
                <a:ext uri="{FF2B5EF4-FFF2-40B4-BE49-F238E27FC236}">
                  <a16:creationId xmlns:a16="http://schemas.microsoft.com/office/drawing/2014/main" id="{A2E0CB72-8E52-4461-9A68-45BC3FD8124F}"/>
                </a:ext>
              </a:extLst>
            </p:cNvPr>
            <p:cNvSpPr>
              <a:spLocks noChangeAspect="1"/>
            </p:cNvSpPr>
            <p:nvPr/>
          </p:nvSpPr>
          <p:spPr>
            <a:xfrm>
              <a:off x="5097456" y="2508951"/>
              <a:ext cx="250814"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43" name="スマイル 42">
              <a:extLst>
                <a:ext uri="{FF2B5EF4-FFF2-40B4-BE49-F238E27FC236}">
                  <a16:creationId xmlns:a16="http://schemas.microsoft.com/office/drawing/2014/main" id="{A88B3E61-5C76-4C1B-9687-6B9753F65667}"/>
                </a:ext>
              </a:extLst>
            </p:cNvPr>
            <p:cNvSpPr>
              <a:spLocks noChangeAspect="1"/>
            </p:cNvSpPr>
            <p:nvPr/>
          </p:nvSpPr>
          <p:spPr>
            <a:xfrm>
              <a:off x="5457803" y="2508951"/>
              <a:ext cx="250814"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44" name="スマイル 43">
              <a:extLst>
                <a:ext uri="{FF2B5EF4-FFF2-40B4-BE49-F238E27FC236}">
                  <a16:creationId xmlns:a16="http://schemas.microsoft.com/office/drawing/2014/main" id="{747934D3-29A4-40ED-8317-1145FE20B881}"/>
                </a:ext>
              </a:extLst>
            </p:cNvPr>
            <p:cNvSpPr>
              <a:spLocks noChangeAspect="1"/>
            </p:cNvSpPr>
            <p:nvPr/>
          </p:nvSpPr>
          <p:spPr>
            <a:xfrm>
              <a:off x="4953000" y="2744209"/>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45" name="スマイル 44">
              <a:extLst>
                <a:ext uri="{FF2B5EF4-FFF2-40B4-BE49-F238E27FC236}">
                  <a16:creationId xmlns:a16="http://schemas.microsoft.com/office/drawing/2014/main" id="{525F2648-5054-4392-99A5-E4C633F2EDD3}"/>
                </a:ext>
              </a:extLst>
            </p:cNvPr>
            <p:cNvSpPr>
              <a:spLocks noChangeAspect="1"/>
            </p:cNvSpPr>
            <p:nvPr/>
          </p:nvSpPr>
          <p:spPr>
            <a:xfrm>
              <a:off x="5276836" y="2742619"/>
              <a:ext cx="252401" cy="251154"/>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46" name="スマイル 45">
              <a:extLst>
                <a:ext uri="{FF2B5EF4-FFF2-40B4-BE49-F238E27FC236}">
                  <a16:creationId xmlns:a16="http://schemas.microsoft.com/office/drawing/2014/main" id="{CA8A9EA4-0D7A-4151-B901-1F2857AC959F}"/>
                </a:ext>
              </a:extLst>
            </p:cNvPr>
            <p:cNvSpPr>
              <a:spLocks noChangeAspect="1"/>
            </p:cNvSpPr>
            <p:nvPr/>
          </p:nvSpPr>
          <p:spPr>
            <a:xfrm>
              <a:off x="5600671" y="2744209"/>
              <a:ext cx="252401" cy="252743"/>
            </a:xfrm>
            <a:prstGeom prst="smileyFac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grpSp>
      <p:sp>
        <p:nvSpPr>
          <p:cNvPr id="47" name="角丸四角形 49">
            <a:extLst>
              <a:ext uri="{FF2B5EF4-FFF2-40B4-BE49-F238E27FC236}">
                <a16:creationId xmlns:a16="http://schemas.microsoft.com/office/drawing/2014/main" id="{A8A7634D-23D2-49E5-AAEB-5F694C530A97}"/>
              </a:ext>
            </a:extLst>
          </p:cNvPr>
          <p:cNvSpPr/>
          <p:nvPr/>
        </p:nvSpPr>
        <p:spPr>
          <a:xfrm>
            <a:off x="6233653" y="2681922"/>
            <a:ext cx="2785694" cy="3933649"/>
          </a:xfrm>
          <a:prstGeom prst="roundRect">
            <a:avLst>
              <a:gd name="adj" fmla="val 728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8" name="角丸四角形 49">
            <a:extLst>
              <a:ext uri="{FF2B5EF4-FFF2-40B4-BE49-F238E27FC236}">
                <a16:creationId xmlns:a16="http://schemas.microsoft.com/office/drawing/2014/main" id="{FC658BFD-8337-4E42-BF5F-BCD46D5F057B}"/>
              </a:ext>
            </a:extLst>
          </p:cNvPr>
          <p:cNvSpPr/>
          <p:nvPr/>
        </p:nvSpPr>
        <p:spPr>
          <a:xfrm>
            <a:off x="9128884" y="2660663"/>
            <a:ext cx="3038781" cy="3955523"/>
          </a:xfrm>
          <a:prstGeom prst="roundRect">
            <a:avLst>
              <a:gd name="adj" fmla="val 728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9" name="右矢印 79">
            <a:extLst>
              <a:ext uri="{FF2B5EF4-FFF2-40B4-BE49-F238E27FC236}">
                <a16:creationId xmlns:a16="http://schemas.microsoft.com/office/drawing/2014/main" id="{DE90D2FE-2DD0-4C29-898E-21E89AB42B20}"/>
              </a:ext>
            </a:extLst>
          </p:cNvPr>
          <p:cNvSpPr/>
          <p:nvPr/>
        </p:nvSpPr>
        <p:spPr>
          <a:xfrm>
            <a:off x="5783659" y="3493588"/>
            <a:ext cx="733082" cy="9366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dirty="0">
              <a:latin typeface="Meiryo UI" panose="020B0604030504040204" pitchFamily="50" charset="-128"/>
              <a:ea typeface="Meiryo UI" panose="020B0604030504040204" pitchFamily="50" charset="-128"/>
            </a:endParaRPr>
          </a:p>
        </p:txBody>
      </p:sp>
      <p:sp>
        <p:nvSpPr>
          <p:cNvPr id="50" name="矢印: 右 49">
            <a:extLst>
              <a:ext uri="{FF2B5EF4-FFF2-40B4-BE49-F238E27FC236}">
                <a16:creationId xmlns:a16="http://schemas.microsoft.com/office/drawing/2014/main" id="{CEB86240-5306-4349-8BC8-C1A547F669CB}"/>
              </a:ext>
            </a:extLst>
          </p:cNvPr>
          <p:cNvSpPr/>
          <p:nvPr/>
        </p:nvSpPr>
        <p:spPr bwMode="auto">
          <a:xfrm>
            <a:off x="6375550" y="2507199"/>
            <a:ext cx="2593731" cy="366230"/>
          </a:xfrm>
          <a:prstGeom prst="rightArrow">
            <a:avLst>
              <a:gd name="adj1" fmla="val 100000"/>
              <a:gd name="adj2" fmla="val 50000"/>
            </a:avLst>
          </a:prstGeom>
          <a:solidFill>
            <a:schemeClr val="bg1">
              <a:lumMod val="50000"/>
            </a:schemeClr>
          </a:solidFill>
          <a:ln w="28575" algn="ctr">
            <a:noFill/>
            <a:miter lim="800000"/>
            <a:headEnd/>
            <a:tailEnd/>
          </a:ln>
          <a:effectLst/>
        </p:spPr>
        <p:txBody>
          <a:bodyPr wrap="square" rtlCol="0" anchor="ctr">
            <a:noAutofit/>
          </a:bodyPr>
          <a:lstStyle/>
          <a:p>
            <a:pPr algn="ctr">
              <a:spcBef>
                <a:spcPts val="0"/>
              </a:spcBef>
            </a:pPr>
            <a:r>
              <a:rPr kumimoji="1" lang="ja-JP" altLang="en-US" sz="2000" b="1" dirty="0">
                <a:solidFill>
                  <a:schemeClr val="bg1"/>
                </a:solidFill>
                <a:latin typeface="Meiryo UI" panose="020B0604030504040204" pitchFamily="50" charset="-128"/>
                <a:ea typeface="Meiryo UI" panose="020B0604030504040204" pitchFamily="50" charset="-128"/>
              </a:rPr>
              <a:t>体験サンプリング</a:t>
            </a:r>
          </a:p>
        </p:txBody>
      </p:sp>
      <p:sp>
        <p:nvSpPr>
          <p:cNvPr id="51" name="矢印: 右 50">
            <a:extLst>
              <a:ext uri="{FF2B5EF4-FFF2-40B4-BE49-F238E27FC236}">
                <a16:creationId xmlns:a16="http://schemas.microsoft.com/office/drawing/2014/main" id="{97EAFAB8-66C0-41D8-854A-0B2119AAFF17}"/>
              </a:ext>
            </a:extLst>
          </p:cNvPr>
          <p:cNvSpPr/>
          <p:nvPr/>
        </p:nvSpPr>
        <p:spPr bwMode="auto">
          <a:xfrm>
            <a:off x="9258922" y="2510089"/>
            <a:ext cx="2834622" cy="363339"/>
          </a:xfrm>
          <a:prstGeom prst="rightArrow">
            <a:avLst>
              <a:gd name="adj1" fmla="val 100000"/>
              <a:gd name="adj2" fmla="val 50000"/>
            </a:avLst>
          </a:prstGeom>
          <a:solidFill>
            <a:schemeClr val="bg1">
              <a:lumMod val="50000"/>
            </a:schemeClr>
          </a:solidFill>
          <a:ln w="28575" algn="ctr">
            <a:noFill/>
            <a:miter lim="800000"/>
            <a:headEnd/>
            <a:tailEnd/>
          </a:ln>
          <a:effectLst/>
        </p:spPr>
        <p:txBody>
          <a:bodyPr wrap="square" rtlCol="0" anchor="ctr">
            <a:noAutofit/>
          </a:bodyPr>
          <a:lstStyle/>
          <a:p>
            <a:pPr algn="ctr">
              <a:spcBef>
                <a:spcPts val="0"/>
              </a:spcBef>
            </a:pPr>
            <a:r>
              <a:rPr kumimoji="1" lang="ja-JP" altLang="en-US" sz="2000" b="1" dirty="0">
                <a:solidFill>
                  <a:schemeClr val="bg1"/>
                </a:solidFill>
                <a:latin typeface="Meiryo UI" panose="020B0604030504040204" pitchFamily="50" charset="-128"/>
                <a:ea typeface="Meiryo UI" panose="020B0604030504040204" pitchFamily="50" charset="-128"/>
              </a:rPr>
              <a:t>事後アンケート</a:t>
            </a:r>
          </a:p>
        </p:txBody>
      </p:sp>
      <p:sp>
        <p:nvSpPr>
          <p:cNvPr id="56" name="テキスト ボックス 55">
            <a:extLst>
              <a:ext uri="{FF2B5EF4-FFF2-40B4-BE49-F238E27FC236}">
                <a16:creationId xmlns:a16="http://schemas.microsoft.com/office/drawing/2014/main" id="{35E2FE94-88D6-4D1E-9D78-7525EA2EBEAB}"/>
              </a:ext>
            </a:extLst>
          </p:cNvPr>
          <p:cNvSpPr txBox="1"/>
          <p:nvPr/>
        </p:nvSpPr>
        <p:spPr bwMode="auto">
          <a:xfrm>
            <a:off x="6402365" y="5594271"/>
            <a:ext cx="2448270" cy="900246"/>
          </a:xfrm>
          <a:prstGeom prst="rect">
            <a:avLst/>
          </a:prstGeom>
          <a:noFill/>
          <a:ln w="9525">
            <a:noFill/>
            <a:miter lim="800000"/>
            <a:headEnd/>
            <a:tailEnd/>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メイリオ" pitchFamily="50" charset="-128"/>
              </a:rPr>
              <a:t>応募者の中からモニター</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ctr"/>
            <a:r>
              <a:rPr lang="ja-JP" altLang="en-US" sz="1050" dirty="0">
                <a:latin typeface="Meiryo UI" panose="020B0604030504040204" pitchFamily="50" charset="-128"/>
                <a:ea typeface="Meiryo UI" panose="020B0604030504040204" pitchFamily="50" charset="-128"/>
                <a:cs typeface="メイリオ" pitchFamily="50" charset="-128"/>
              </a:rPr>
              <a:t>○○○名選定</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ctr"/>
            <a:endParaRPr lang="en-US" altLang="ja-JP" sz="1050" dirty="0">
              <a:latin typeface="Meiryo UI" panose="020B0604030504040204" pitchFamily="50" charset="-128"/>
              <a:ea typeface="Meiryo UI" panose="020B0604030504040204" pitchFamily="50" charset="-128"/>
              <a:cs typeface="メイリオ" pitchFamily="50" charset="-128"/>
            </a:endParaRPr>
          </a:p>
          <a:p>
            <a:pPr algn="ctr"/>
            <a:endParaRPr lang="en-US" altLang="ja-JP" sz="900" dirty="0">
              <a:latin typeface="Meiryo UI" panose="020B0604030504040204" pitchFamily="50" charset="-128"/>
              <a:ea typeface="Meiryo UI" panose="020B0604030504040204" pitchFamily="50" charset="-128"/>
              <a:cs typeface="メイリオ" pitchFamily="50" charset="-128"/>
            </a:endParaRPr>
          </a:p>
          <a:p>
            <a:pPr algn="ctr"/>
            <a:r>
              <a:rPr kumimoji="1" lang="ja-JP" altLang="en-US" sz="1200" b="1" dirty="0">
                <a:latin typeface="Meiryo UI" panose="020B0604030504040204" pitchFamily="50" charset="-128"/>
                <a:ea typeface="Meiryo UI" panose="020B0604030504040204" pitchFamily="50" charset="-128"/>
                <a:cs typeface="メイリオ" pitchFamily="50" charset="-128"/>
              </a:rPr>
              <a:t>体験モニター期間：○週間想定</a:t>
            </a:r>
          </a:p>
        </p:txBody>
      </p:sp>
      <p:sp>
        <p:nvSpPr>
          <p:cNvPr id="57" name="右矢印 79">
            <a:extLst>
              <a:ext uri="{FF2B5EF4-FFF2-40B4-BE49-F238E27FC236}">
                <a16:creationId xmlns:a16="http://schemas.microsoft.com/office/drawing/2014/main" id="{BF703A26-121C-4F2D-B31A-1935E228A769}"/>
              </a:ext>
            </a:extLst>
          </p:cNvPr>
          <p:cNvSpPr/>
          <p:nvPr/>
        </p:nvSpPr>
        <p:spPr>
          <a:xfrm>
            <a:off x="8839016" y="3565518"/>
            <a:ext cx="733082" cy="9366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endParaRPr lang="ja-JP" altLang="en-US"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BE26A05-5F25-4E16-8D99-72E9E92F648E}"/>
              </a:ext>
            </a:extLst>
          </p:cNvPr>
          <p:cNvGrpSpPr/>
          <p:nvPr/>
        </p:nvGrpSpPr>
        <p:grpSpPr>
          <a:xfrm>
            <a:off x="648070" y="3320402"/>
            <a:ext cx="1646955" cy="3209657"/>
            <a:chOff x="1253629" y="2649829"/>
            <a:chExt cx="1796282" cy="3534255"/>
          </a:xfrm>
        </p:grpSpPr>
        <p:grpSp>
          <p:nvGrpSpPr>
            <p:cNvPr id="58" name="グループ化 57">
              <a:extLst>
                <a:ext uri="{FF2B5EF4-FFF2-40B4-BE49-F238E27FC236}">
                  <a16:creationId xmlns:a16="http://schemas.microsoft.com/office/drawing/2014/main" id="{AB070DF8-1C6D-4732-87E0-736E815C667C}"/>
                </a:ext>
              </a:extLst>
            </p:cNvPr>
            <p:cNvGrpSpPr/>
            <p:nvPr/>
          </p:nvGrpSpPr>
          <p:grpSpPr>
            <a:xfrm>
              <a:off x="1253629" y="2649829"/>
              <a:ext cx="1796282" cy="3534255"/>
              <a:chOff x="1838009" y="2990370"/>
              <a:chExt cx="1796282" cy="3534255"/>
            </a:xfrm>
          </p:grpSpPr>
          <p:pic>
            <p:nvPicPr>
              <p:cNvPr id="59" name="図 58">
                <a:extLst>
                  <a:ext uri="{FF2B5EF4-FFF2-40B4-BE49-F238E27FC236}">
                    <a16:creationId xmlns:a16="http://schemas.microsoft.com/office/drawing/2014/main" id="{DE15206B-F666-47CE-8F40-970A62497B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38009" y="2990370"/>
                <a:ext cx="1796282" cy="3534255"/>
              </a:xfrm>
              <a:prstGeom prst="rect">
                <a:avLst/>
              </a:prstGeom>
            </p:spPr>
          </p:pic>
          <p:pic>
            <p:nvPicPr>
              <p:cNvPr id="60" name="図 59">
                <a:extLst>
                  <a:ext uri="{FF2B5EF4-FFF2-40B4-BE49-F238E27FC236}">
                    <a16:creationId xmlns:a16="http://schemas.microsoft.com/office/drawing/2014/main" id="{36BC38BD-E1DE-413D-AB12-960AC7D714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06759" y="3534315"/>
                <a:ext cx="1486560" cy="2533199"/>
              </a:xfrm>
              <a:prstGeom prst="rect">
                <a:avLst/>
              </a:prstGeom>
            </p:spPr>
          </p:pic>
        </p:grpSp>
        <p:pic>
          <p:nvPicPr>
            <p:cNvPr id="54" name="図 53">
              <a:extLst>
                <a:ext uri="{FF2B5EF4-FFF2-40B4-BE49-F238E27FC236}">
                  <a16:creationId xmlns:a16="http://schemas.microsoft.com/office/drawing/2014/main" id="{EACEC331-5F19-44BF-894C-A464FA4766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2663" y="3120761"/>
              <a:ext cx="1504742" cy="2606212"/>
            </a:xfrm>
            <a:prstGeom prst="rect">
              <a:avLst/>
            </a:prstGeom>
            <a:ln>
              <a:solidFill>
                <a:schemeClr val="bg1">
                  <a:lumMod val="75000"/>
                </a:schemeClr>
              </a:solidFill>
            </a:ln>
          </p:spPr>
        </p:pic>
        <p:sp>
          <p:nvSpPr>
            <p:cNvPr id="55" name="正方形/長方形 54">
              <a:extLst>
                <a:ext uri="{FF2B5EF4-FFF2-40B4-BE49-F238E27FC236}">
                  <a16:creationId xmlns:a16="http://schemas.microsoft.com/office/drawing/2014/main" id="{615332D5-8BC5-49E2-BED3-F7E533949AF2}"/>
                </a:ext>
              </a:extLst>
            </p:cNvPr>
            <p:cNvSpPr/>
            <p:nvPr/>
          </p:nvSpPr>
          <p:spPr>
            <a:xfrm>
              <a:off x="1788909" y="5117432"/>
              <a:ext cx="996487" cy="304799"/>
            </a:xfrm>
            <a:prstGeom prst="rect">
              <a:avLst/>
            </a:prstGeom>
            <a:solidFill>
              <a:srgbClr val="FFB3FF">
                <a:alpha val="50196"/>
              </a:srgbClr>
            </a:solidFill>
            <a:ln w="25400" cap="flat" cmpd="sng" algn="ctr">
              <a:solidFill>
                <a:srgbClr val="FF0000"/>
              </a:solidFill>
              <a:prstDash val="solid"/>
            </a:ln>
            <a:effectLst/>
          </p:spPr>
          <p:txBody>
            <a:bodyPr rtlCol="0" anchor="ctr"/>
            <a:lstStyle/>
            <a:p>
              <a:pPr algn="ctr" fontAlgn="auto">
                <a:spcBef>
                  <a:spcPts val="0"/>
                </a:spcBef>
                <a:spcAft>
                  <a:spcPts val="0"/>
                </a:spcAft>
                <a:defRPr/>
              </a:pPr>
              <a:r>
                <a:rPr lang="ja-JP" altLang="en-US" kern="0" dirty="0">
                  <a:solidFill>
                    <a:srgbClr val="FF0000"/>
                  </a:solidFill>
                  <a:latin typeface="Meiryo UI" panose="020B0604030504040204" pitchFamily="50" charset="-128"/>
                  <a:ea typeface="Meiryo UI" panose="020B0604030504040204" pitchFamily="50" charset="-128"/>
                </a:rPr>
                <a:t>告知</a:t>
              </a:r>
            </a:p>
          </p:txBody>
        </p:sp>
      </p:grpSp>
      <p:sp>
        <p:nvSpPr>
          <p:cNvPr id="3" name="正方形/長方形 2">
            <a:extLst>
              <a:ext uri="{FF2B5EF4-FFF2-40B4-BE49-F238E27FC236}">
                <a16:creationId xmlns:a16="http://schemas.microsoft.com/office/drawing/2014/main" id="{95F8F638-FBB7-4F25-8497-4B6B51F2C297}"/>
              </a:ext>
            </a:extLst>
          </p:cNvPr>
          <p:cNvSpPr/>
          <p:nvPr/>
        </p:nvSpPr>
        <p:spPr>
          <a:xfrm>
            <a:off x="613676" y="2912249"/>
            <a:ext cx="1963999"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まいにちのたまひよ</a:t>
            </a:r>
            <a:endParaRPr lang="ja-JP" altLang="en-US" dirty="0"/>
          </a:p>
        </p:txBody>
      </p:sp>
    </p:spTree>
    <p:extLst>
      <p:ext uri="{BB962C8B-B14F-4D97-AF65-F5344CB8AC3E}">
        <p14:creationId xmlns:p14="http://schemas.microsoft.com/office/powerpoint/2010/main" val="32331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EC1F508-B750-463E-A195-08797F5647E6}"/>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事例④　インスタグラマーを活用した体験　たまひよグラマー</a:t>
            </a:r>
          </a:p>
        </p:txBody>
      </p:sp>
      <p:sp>
        <p:nvSpPr>
          <p:cNvPr id="35" name="正方形/長方形 34">
            <a:extLst>
              <a:ext uri="{FF2B5EF4-FFF2-40B4-BE49-F238E27FC236}">
                <a16:creationId xmlns:a16="http://schemas.microsoft.com/office/drawing/2014/main" id="{E859649F-AB9A-4180-BECF-C5DE2F386CCF}"/>
              </a:ext>
            </a:extLst>
          </p:cNvPr>
          <p:cNvSpPr/>
          <p:nvPr/>
        </p:nvSpPr>
        <p:spPr>
          <a:xfrm>
            <a:off x="6059488" y="568416"/>
            <a:ext cx="6135013" cy="1938992"/>
          </a:xfrm>
          <a:prstGeom prst="rect">
            <a:avLst/>
          </a:prstGeom>
        </p:spPr>
        <p:txBody>
          <a:bodyPr wrap="none">
            <a:spAutoFit/>
          </a:bodyPr>
          <a:lstStyle/>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代の子育てファミリー層へアプローチ</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□現役ママ・先輩ママのたまひよグラマーが投稿</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□少人数の体験を●万リーチへ伝えることが○</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□投稿をきっかけにコミュニケーションへつながる</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□新製品のローンチや定番品の活性化などに○</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ED00CA21-C6A3-47F4-ACF9-10D84211C145}"/>
              </a:ext>
            </a:extLst>
          </p:cNvPr>
          <p:cNvPicPr>
            <a:picLocks noChangeAspect="1"/>
          </p:cNvPicPr>
          <p:nvPr/>
        </p:nvPicPr>
        <p:blipFill rotWithShape="1">
          <a:blip r:embed="rId2">
            <a:grayscl/>
          </a:blip>
          <a:srcRect t="20078"/>
          <a:stretch/>
        </p:blipFill>
        <p:spPr>
          <a:xfrm>
            <a:off x="7194885" y="5629912"/>
            <a:ext cx="2564850" cy="1155605"/>
          </a:xfrm>
          <a:prstGeom prst="rect">
            <a:avLst/>
          </a:prstGeom>
        </p:spPr>
      </p:pic>
      <p:sp>
        <p:nvSpPr>
          <p:cNvPr id="13" name="正方形/長方形 12">
            <a:extLst>
              <a:ext uri="{FF2B5EF4-FFF2-40B4-BE49-F238E27FC236}">
                <a16:creationId xmlns:a16="http://schemas.microsoft.com/office/drawing/2014/main" id="{7E051FEB-97A6-495D-9E80-9591A20254DF}"/>
              </a:ext>
            </a:extLst>
          </p:cNvPr>
          <p:cNvSpPr/>
          <p:nvPr/>
        </p:nvSpPr>
        <p:spPr>
          <a:xfrm>
            <a:off x="211556" y="689272"/>
            <a:ext cx="4576055" cy="940657"/>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インスタグラマーに体験</a:t>
            </a:r>
            <a:endParaRPr kumimoji="1" lang="en-US" altLang="ja-JP" sz="2800" b="1" dirty="0">
              <a:solidFill>
                <a:schemeClr val="tx1"/>
              </a:solidFill>
              <a:latin typeface="Meiryo UI" panose="020B0604030504040204" pitchFamily="50" charset="-128"/>
              <a:ea typeface="Meiryo UI" panose="020B0604030504040204" pitchFamily="50" charset="-128"/>
            </a:endParaRPr>
          </a:p>
          <a:p>
            <a:pPr algn="ctr"/>
            <a:r>
              <a:rPr kumimoji="1" lang="ja-JP" altLang="en-US" sz="2800" b="1"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体験数：</a:t>
            </a:r>
            <a:r>
              <a:rPr lang="en-US" altLang="ja-JP" sz="2000" dirty="0">
                <a:solidFill>
                  <a:schemeClr val="tx1"/>
                </a:solidFill>
                <a:latin typeface="Meiryo UI" panose="020B0604030504040204" pitchFamily="50" charset="-128"/>
                <a:ea typeface="Meiryo UI" panose="020B0604030504040204" pitchFamily="50" charset="-128"/>
              </a:rPr>
              <a:t>10</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100</a:t>
            </a:r>
            <a:r>
              <a:rPr lang="ja-JP" altLang="en-US" sz="2000" dirty="0">
                <a:solidFill>
                  <a:schemeClr val="tx1"/>
                </a:solidFill>
                <a:latin typeface="Meiryo UI" panose="020B0604030504040204" pitchFamily="50" charset="-128"/>
                <a:ea typeface="Meiryo UI" panose="020B0604030504040204" pitchFamily="50" charset="-128"/>
              </a:rPr>
              <a:t>人→リーチ●●万人</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097F3FFF-3124-45CA-A7BB-7AC8FCCD457E}"/>
              </a:ext>
            </a:extLst>
          </p:cNvPr>
          <p:cNvPicPr>
            <a:picLocks noChangeAspect="1"/>
          </p:cNvPicPr>
          <p:nvPr/>
        </p:nvPicPr>
        <p:blipFill>
          <a:blip r:embed="rId3"/>
          <a:stretch>
            <a:fillRect/>
          </a:stretch>
        </p:blipFill>
        <p:spPr>
          <a:xfrm>
            <a:off x="5204608" y="604933"/>
            <a:ext cx="835147" cy="708609"/>
          </a:xfrm>
          <a:prstGeom prst="rect">
            <a:avLst/>
          </a:prstGeom>
        </p:spPr>
      </p:pic>
      <p:grpSp>
        <p:nvGrpSpPr>
          <p:cNvPr id="12" name="グループ化 11">
            <a:extLst>
              <a:ext uri="{FF2B5EF4-FFF2-40B4-BE49-F238E27FC236}">
                <a16:creationId xmlns:a16="http://schemas.microsoft.com/office/drawing/2014/main" id="{7D55EFDA-2748-4032-BEC5-C5995AEC19D7}"/>
              </a:ext>
            </a:extLst>
          </p:cNvPr>
          <p:cNvGrpSpPr/>
          <p:nvPr/>
        </p:nvGrpSpPr>
        <p:grpSpPr>
          <a:xfrm>
            <a:off x="788408" y="2673460"/>
            <a:ext cx="1796282" cy="3534255"/>
            <a:chOff x="1838009" y="2990370"/>
            <a:chExt cx="1796282" cy="3534255"/>
          </a:xfrm>
        </p:grpSpPr>
        <p:pic>
          <p:nvPicPr>
            <p:cNvPr id="14" name="図 13">
              <a:extLst>
                <a:ext uri="{FF2B5EF4-FFF2-40B4-BE49-F238E27FC236}">
                  <a16:creationId xmlns:a16="http://schemas.microsoft.com/office/drawing/2014/main" id="{94D5EAD9-837C-40B7-93C5-DAA9F41863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8009" y="2990370"/>
              <a:ext cx="1796282" cy="3534255"/>
            </a:xfrm>
            <a:prstGeom prst="rect">
              <a:avLst/>
            </a:prstGeom>
          </p:spPr>
        </p:pic>
        <p:pic>
          <p:nvPicPr>
            <p:cNvPr id="15" name="図 14">
              <a:extLst>
                <a:ext uri="{FF2B5EF4-FFF2-40B4-BE49-F238E27FC236}">
                  <a16:creationId xmlns:a16="http://schemas.microsoft.com/office/drawing/2014/main" id="{DED96860-B9F0-418F-95C8-C276C9F235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06759" y="3534315"/>
              <a:ext cx="1486560" cy="2533199"/>
            </a:xfrm>
            <a:prstGeom prst="rect">
              <a:avLst/>
            </a:prstGeom>
          </p:spPr>
        </p:pic>
      </p:grpSp>
      <p:pic>
        <p:nvPicPr>
          <p:cNvPr id="16" name="図 15">
            <a:extLst>
              <a:ext uri="{FF2B5EF4-FFF2-40B4-BE49-F238E27FC236}">
                <a16:creationId xmlns:a16="http://schemas.microsoft.com/office/drawing/2014/main" id="{235AB325-E44D-4C96-BFFA-58913F8261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1385" y="3767827"/>
            <a:ext cx="909535" cy="875929"/>
          </a:xfrm>
          <a:prstGeom prst="rect">
            <a:avLst/>
          </a:prstGeom>
        </p:spPr>
      </p:pic>
      <p:pic>
        <p:nvPicPr>
          <p:cNvPr id="17" name="図 16">
            <a:extLst>
              <a:ext uri="{FF2B5EF4-FFF2-40B4-BE49-F238E27FC236}">
                <a16:creationId xmlns:a16="http://schemas.microsoft.com/office/drawing/2014/main" id="{30ACA5BD-75FC-4208-B9A1-231FD683425C}"/>
              </a:ext>
            </a:extLst>
          </p:cNvPr>
          <p:cNvPicPr>
            <a:picLocks noChangeAspect="1"/>
          </p:cNvPicPr>
          <p:nvPr/>
        </p:nvPicPr>
        <p:blipFill>
          <a:blip r:embed="rId7"/>
          <a:stretch>
            <a:fillRect/>
          </a:stretch>
        </p:blipFill>
        <p:spPr>
          <a:xfrm>
            <a:off x="3093770" y="2729791"/>
            <a:ext cx="8089935" cy="2825609"/>
          </a:xfrm>
          <a:prstGeom prst="rect">
            <a:avLst/>
          </a:prstGeom>
        </p:spPr>
      </p:pic>
    </p:spTree>
    <p:extLst>
      <p:ext uri="{BB962C8B-B14F-4D97-AF65-F5344CB8AC3E}">
        <p14:creationId xmlns:p14="http://schemas.microsoft.com/office/powerpoint/2010/main" val="370816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412356" cy="2585323"/>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こんなことに困ってませんか？</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マーケティング担当様の「気になる・役立つ情報や事例」がたくさんあります。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お気軽にお声かけください。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70AC710-F817-49BB-91FB-6478D0696203}"/>
              </a:ext>
            </a:extLst>
          </p:cNvPr>
          <p:cNvSpPr/>
          <p:nvPr/>
        </p:nvSpPr>
        <p:spPr>
          <a:xfrm>
            <a:off x="1154545" y="2559253"/>
            <a:ext cx="11175999" cy="3970318"/>
          </a:xfrm>
          <a:prstGeom prst="rect">
            <a:avLst/>
          </a:prstGeom>
        </p:spPr>
        <p:txBody>
          <a:bodyPr wrap="square">
            <a:spAutoFit/>
          </a:bodyPr>
          <a:lstStyle/>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20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代の子育てママのインサイトや行動が知りたい </a:t>
            </a: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・マーケティングの見直しを模索している</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・この業種や製品サービスについて知りたい</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・他社の事例が知りたい </a:t>
            </a: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・新規顧客獲得・ファン化で困っている</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・次年度の施策に困っている　 例：春の新生活や夏施策どうしよう？</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・消費者調査は毎年しているが切り口がほとんど変わってない、大丈夫かな？</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・顧客の若返り施策をしたい 　例：</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50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代以上は強いけど若年層が弱い</a:t>
            </a: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・すぐにでも子育てママ層にテストマーケがしたい </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25865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3B660C4-5831-4A47-98C2-F446EA2BE9D3}"/>
              </a:ext>
            </a:extLst>
          </p:cNvPr>
          <p:cNvPicPr>
            <a:picLocks noChangeAspect="1"/>
          </p:cNvPicPr>
          <p:nvPr/>
        </p:nvPicPr>
        <p:blipFill>
          <a:blip r:embed="rId2"/>
          <a:stretch>
            <a:fillRect/>
          </a:stretch>
        </p:blipFill>
        <p:spPr>
          <a:xfrm>
            <a:off x="617392" y="1528037"/>
            <a:ext cx="1308389" cy="1110148"/>
          </a:xfrm>
          <a:prstGeom prst="rect">
            <a:avLst/>
          </a:prstGeom>
        </p:spPr>
      </p:pic>
      <p:sp>
        <p:nvSpPr>
          <p:cNvPr id="18" name="正方形/長方形 17">
            <a:extLst>
              <a:ext uri="{FF2B5EF4-FFF2-40B4-BE49-F238E27FC236}">
                <a16:creationId xmlns:a16="http://schemas.microsoft.com/office/drawing/2014/main" id="{395FC68A-4D57-4192-B2F2-2E5077AC0F27}"/>
              </a:ext>
            </a:extLst>
          </p:cNvPr>
          <p:cNvSpPr/>
          <p:nvPr/>
        </p:nvSpPr>
        <p:spPr>
          <a:xfrm>
            <a:off x="2244435" y="1675754"/>
            <a:ext cx="9788713"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インスタグラム施策・インスタライブ・</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YouTube</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ライブなどの</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企画や事例もあります！</a:t>
            </a:r>
            <a:r>
              <a:rPr lang="ja-JP" altLang="en-US" sz="2400" b="1" dirty="0">
                <a:solidFill>
                  <a:schemeClr val="accent6"/>
                </a:solidFill>
                <a:latin typeface="Meiryo UI" panose="020B0604030504040204" pitchFamily="50" charset="-128"/>
                <a:ea typeface="Meiryo UI" panose="020B0604030504040204" pitchFamily="50" charset="-128"/>
              </a:rPr>
              <a:t>お気軽にお声かけください</a:t>
            </a:r>
            <a:endParaRPr lang="ja-JP" altLang="en-US" sz="2400" dirty="0"/>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9" name="図 18">
            <a:extLst>
              <a:ext uri="{FF2B5EF4-FFF2-40B4-BE49-F238E27FC236}">
                <a16:creationId xmlns:a16="http://schemas.microsoft.com/office/drawing/2014/main" id="{B756A829-37AC-4211-BE46-6C03C16EBB68}"/>
              </a:ext>
            </a:extLst>
          </p:cNvPr>
          <p:cNvPicPr>
            <a:picLocks noChangeAspect="1"/>
          </p:cNvPicPr>
          <p:nvPr/>
        </p:nvPicPr>
        <p:blipFill>
          <a:blip r:embed="rId3"/>
          <a:stretch>
            <a:fillRect/>
          </a:stretch>
        </p:blipFill>
        <p:spPr>
          <a:xfrm>
            <a:off x="62755" y="2989620"/>
            <a:ext cx="3904563" cy="2928422"/>
          </a:xfrm>
          <a:prstGeom prst="rect">
            <a:avLst/>
          </a:prstGeom>
        </p:spPr>
      </p:pic>
      <p:pic>
        <p:nvPicPr>
          <p:cNvPr id="20" name="図 19">
            <a:extLst>
              <a:ext uri="{FF2B5EF4-FFF2-40B4-BE49-F238E27FC236}">
                <a16:creationId xmlns:a16="http://schemas.microsoft.com/office/drawing/2014/main" id="{C54E960E-6000-414A-8F54-3596E353E5C6}"/>
              </a:ext>
            </a:extLst>
          </p:cNvPr>
          <p:cNvPicPr>
            <a:picLocks noChangeAspect="1"/>
          </p:cNvPicPr>
          <p:nvPr/>
        </p:nvPicPr>
        <p:blipFill>
          <a:blip r:embed="rId4"/>
          <a:stretch>
            <a:fillRect/>
          </a:stretch>
        </p:blipFill>
        <p:spPr>
          <a:xfrm>
            <a:off x="4126651" y="3003461"/>
            <a:ext cx="3904563" cy="2928422"/>
          </a:xfrm>
          <a:prstGeom prst="rect">
            <a:avLst/>
          </a:prstGeom>
        </p:spPr>
      </p:pic>
      <p:pic>
        <p:nvPicPr>
          <p:cNvPr id="21" name="図 20">
            <a:extLst>
              <a:ext uri="{FF2B5EF4-FFF2-40B4-BE49-F238E27FC236}">
                <a16:creationId xmlns:a16="http://schemas.microsoft.com/office/drawing/2014/main" id="{1D9095F9-C543-4F12-8207-4C012105E683}"/>
              </a:ext>
            </a:extLst>
          </p:cNvPr>
          <p:cNvPicPr>
            <a:picLocks noChangeAspect="1"/>
          </p:cNvPicPr>
          <p:nvPr/>
        </p:nvPicPr>
        <p:blipFill>
          <a:blip r:embed="rId5"/>
          <a:stretch>
            <a:fillRect/>
          </a:stretch>
        </p:blipFill>
        <p:spPr>
          <a:xfrm>
            <a:off x="8191340" y="3003461"/>
            <a:ext cx="3904563" cy="2928422"/>
          </a:xfrm>
          <a:prstGeom prst="rect">
            <a:avLst/>
          </a:prstGeom>
        </p:spPr>
      </p:pic>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1107996"/>
          </a:xfrm>
          <a:prstGeom prst="rect">
            <a:avLst/>
          </a:prstGeom>
        </p:spPr>
        <p:txBody>
          <a:bodyPr wrap="square">
            <a:spAutoFit/>
          </a:bodyPr>
          <a:lstStyle/>
          <a:p>
            <a:pPr>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こんなデジタル企画もあります！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354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1846659"/>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こんな事例がたくさんあります！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7104002" y="1374800"/>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554949"/>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94936A37-B233-409B-A70A-CF0B1B4B31B1}"/>
              </a:ext>
            </a:extLst>
          </p:cNvPr>
          <p:cNvSpPr/>
          <p:nvPr/>
        </p:nvSpPr>
        <p:spPr>
          <a:xfrm>
            <a:off x="7279657" y="2399965"/>
            <a:ext cx="5230733" cy="3416320"/>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rPr>
              <a:t>子育て層へのデジタル施策は</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rPr>
              <a:t>WEB</a:t>
            </a:r>
            <a:r>
              <a:rPr lang="ja-JP" altLang="en-US" sz="2400" b="1" dirty="0">
                <a:solidFill>
                  <a:schemeClr val="accent6"/>
                </a:solidFill>
                <a:latin typeface="Meiryo UI" panose="020B0604030504040204" pitchFamily="50" charset="-128"/>
                <a:ea typeface="Meiryo UI" panose="020B0604030504040204" pitchFamily="50" charset="-128"/>
              </a:rPr>
              <a:t>や</a:t>
            </a:r>
            <a:r>
              <a:rPr lang="en-US" altLang="ja-JP" sz="2400" b="1" dirty="0">
                <a:solidFill>
                  <a:schemeClr val="accent6"/>
                </a:solidFill>
                <a:latin typeface="Meiryo UI" panose="020B0604030504040204" pitchFamily="50" charset="-128"/>
                <a:ea typeface="Meiryo UI" panose="020B0604030504040204" pitchFamily="50" charset="-128"/>
              </a:rPr>
              <a:t>SNS</a:t>
            </a:r>
            <a:r>
              <a:rPr lang="ja-JP" altLang="en-US" sz="2400" b="1" dirty="0">
                <a:solidFill>
                  <a:schemeClr val="accent6"/>
                </a:solidFill>
                <a:latin typeface="Meiryo UI" panose="020B0604030504040204" pitchFamily="50" charset="-128"/>
                <a:ea typeface="Meiryo UI" panose="020B0604030504040204" pitchFamily="50" charset="-128"/>
              </a:rPr>
              <a:t>での訴求）</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やっているけどベストなのか？</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とお悩みの方に</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成功事例が数多くあります！</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お伝えできる内容に限界があります。</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お気軽にお声かけください！</a:t>
            </a:r>
            <a:endParaRPr lang="ja-JP" altLang="en-US" sz="2400" dirty="0"/>
          </a:p>
          <a:p>
            <a:endParaRPr lang="en-US" altLang="ja-JP" sz="2400" b="1" dirty="0">
              <a:solidFill>
                <a:schemeClr val="accent6"/>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9315A90-1AE7-4C1F-95C4-59BA2B19C58E}"/>
              </a:ext>
            </a:extLst>
          </p:cNvPr>
          <p:cNvPicPr>
            <a:picLocks noChangeAspect="1"/>
          </p:cNvPicPr>
          <p:nvPr/>
        </p:nvPicPr>
        <p:blipFill>
          <a:blip r:embed="rId3">
            <a:duotone>
              <a:schemeClr val="accent6">
                <a:shade val="45000"/>
                <a:satMod val="135000"/>
              </a:schemeClr>
              <a:prstClr val="white"/>
            </a:duotone>
          </a:blip>
          <a:stretch>
            <a:fillRect/>
          </a:stretch>
        </p:blipFill>
        <p:spPr>
          <a:xfrm>
            <a:off x="534307" y="2108381"/>
            <a:ext cx="6600865" cy="3712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110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80F047-34A6-4522-86AA-6237A783CA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0696" y="2511031"/>
            <a:ext cx="3297310" cy="1854737"/>
          </a:xfrm>
          <a:prstGeom prst="rect">
            <a:avLst/>
          </a:prstGeom>
          <a:ln>
            <a:noFill/>
          </a:ln>
          <a:effectLst>
            <a:outerShdw blurRad="292100" dist="139700" dir="2700000" algn="tl" rotWithShape="0">
              <a:srgbClr val="333333">
                <a:alpha val="65000"/>
              </a:srgbClr>
            </a:outerShdw>
          </a:effectLst>
        </p:spPr>
      </p:pic>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2585323"/>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こんな調査もたくさんあります！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住宅・家電・自動車・金融保険・日用品・食品・飲料・スキンケアなどに関係する</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担当者さま必見です！お気軽にお声かけください。</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3"/>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781D4DD5-288A-4956-921B-2A04E85B4F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7230" y="2501714"/>
            <a:ext cx="3297310" cy="1854737"/>
          </a:xfrm>
          <a:prstGeom prst="rect">
            <a:avLst/>
          </a:prstGeom>
          <a:ln>
            <a:noFill/>
          </a:ln>
          <a:effectLst>
            <a:outerShdw blurRad="292100" dist="139700" dir="2700000" algn="tl" rotWithShape="0">
              <a:srgbClr val="333333">
                <a:alpha val="65000"/>
              </a:srgbClr>
            </a:outerShdw>
          </a:effectLst>
        </p:spPr>
      </p:pic>
      <p:pic>
        <p:nvPicPr>
          <p:cNvPr id="10" name="図 9">
            <a:extLst>
              <a:ext uri="{FF2B5EF4-FFF2-40B4-BE49-F238E27FC236}">
                <a16:creationId xmlns:a16="http://schemas.microsoft.com/office/drawing/2014/main" id="{F38BEDF7-80A3-47D0-99D4-B64D523108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7229" y="4476790"/>
            <a:ext cx="3297310" cy="1854737"/>
          </a:xfrm>
          <a:prstGeom prst="rect">
            <a:avLst/>
          </a:prstGeom>
          <a:ln>
            <a:noFill/>
          </a:ln>
          <a:effectLst>
            <a:outerShdw blurRad="292100" dist="139700" dir="2700000" algn="tl" rotWithShape="0">
              <a:srgbClr val="333333">
                <a:alpha val="65000"/>
              </a:srgbClr>
            </a:outerShdw>
          </a:effectLst>
        </p:spPr>
      </p:pic>
      <p:pic>
        <p:nvPicPr>
          <p:cNvPr id="13" name="図 12">
            <a:extLst>
              <a:ext uri="{FF2B5EF4-FFF2-40B4-BE49-F238E27FC236}">
                <a16:creationId xmlns:a16="http://schemas.microsoft.com/office/drawing/2014/main" id="{A7E04B58-5DCB-4CC5-8070-2E75AB3DF170}"/>
              </a:ext>
            </a:extLst>
          </p:cNvPr>
          <p:cNvPicPr>
            <a:picLocks noChangeAspect="1"/>
          </p:cNvPicPr>
          <p:nvPr/>
        </p:nvPicPr>
        <p:blipFill>
          <a:blip r:embed="rId6"/>
          <a:stretch>
            <a:fillRect/>
          </a:stretch>
        </p:blipFill>
        <p:spPr>
          <a:xfrm>
            <a:off x="4885343" y="4473779"/>
            <a:ext cx="3302663" cy="1857748"/>
          </a:xfrm>
          <a:prstGeom prst="rect">
            <a:avLst/>
          </a:prstGeom>
          <a:ln>
            <a:noFill/>
          </a:ln>
          <a:effectLst>
            <a:outerShdw blurRad="292100" dist="139700" dir="2700000" algn="tl" rotWithShape="0">
              <a:srgbClr val="333333">
                <a:alpha val="65000"/>
              </a:srgbClr>
            </a:outerShdw>
          </a:effectLst>
        </p:spPr>
      </p:pic>
      <p:pic>
        <p:nvPicPr>
          <p:cNvPr id="14" name="図 13">
            <a:extLst>
              <a:ext uri="{FF2B5EF4-FFF2-40B4-BE49-F238E27FC236}">
                <a16:creationId xmlns:a16="http://schemas.microsoft.com/office/drawing/2014/main" id="{2D08D772-5B93-4580-BA1A-6E8064BC57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99515" y="4473779"/>
            <a:ext cx="3302663" cy="1857748"/>
          </a:xfrm>
          <a:prstGeom prst="rect">
            <a:avLst/>
          </a:prstGeom>
          <a:ln>
            <a:noFill/>
          </a:ln>
          <a:effectLst>
            <a:outerShdw blurRad="292100" dist="139700" dir="2700000" algn="tl" rotWithShape="0">
              <a:srgbClr val="333333">
                <a:alpha val="65000"/>
              </a:srgbClr>
            </a:outerShdw>
          </a:effectLst>
        </p:spPr>
      </p:pic>
      <p:pic>
        <p:nvPicPr>
          <p:cNvPr id="12" name="図 11">
            <a:extLst>
              <a:ext uri="{FF2B5EF4-FFF2-40B4-BE49-F238E27FC236}">
                <a16:creationId xmlns:a16="http://schemas.microsoft.com/office/drawing/2014/main" id="{C7C85A9F-E474-4740-943A-72B373B73B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99515" y="2490037"/>
            <a:ext cx="3302663" cy="1857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082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364282F-5B4F-4613-A0C3-C9C76C62DB72}"/>
              </a:ext>
            </a:extLst>
          </p:cNvPr>
          <p:cNvSpPr/>
          <p:nvPr/>
        </p:nvSpPr>
        <p:spPr>
          <a:xfrm>
            <a:off x="1062181" y="2305615"/>
            <a:ext cx="10086110" cy="2862322"/>
          </a:xfrm>
          <a:prstGeom prst="rect">
            <a:avLst/>
          </a:prstGeom>
          <a:solidFill>
            <a:schemeClr val="accent2">
              <a:lumMod val="20000"/>
              <a:lumOff val="80000"/>
            </a:schemeClr>
          </a:solidFill>
        </p:spPr>
        <p:txBody>
          <a:bodyPr wrap="square">
            <a:spAutoFit/>
          </a:bodyPr>
          <a:lstStyle/>
          <a:p>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株式会社ベネッセコーポレーション　</a:t>
            </a:r>
            <a:endParaRPr lang="ja-JP" altLang="ja-JP" sz="2800" kern="100" dirty="0">
              <a:latin typeface="游ゴシック" panose="020B0400000000000000" pitchFamily="50" charset="-128"/>
              <a:cs typeface="Times New Roman" panose="02020603050405020304" pitchFamily="18" charset="0"/>
            </a:endParaRPr>
          </a:p>
          <a:p>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たまひよメディア事業部　ビジネスプロデュース課</a:t>
            </a:r>
            <a:endParaRPr lang="ja-JP" altLang="ja-JP" sz="2800" kern="100" dirty="0">
              <a:latin typeface="游ゴシック" panose="020B0400000000000000" pitchFamily="50" charset="-128"/>
              <a:cs typeface="Times New Roman" panose="02020603050405020304" pitchFamily="18" charset="0"/>
            </a:endParaRPr>
          </a:p>
          <a:p>
            <a:pPr algn="just"/>
            <a:r>
              <a:rPr lang="ja-JP" altLang="en-US"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担当者：</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樽見（たるみ</a:t>
            </a:r>
            <a:r>
              <a:rPr lang="ja-JP" altLang="en-US"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）・大西・麻生（麻生）</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endParaRPr lang="ja-JP" altLang="ja-JP" sz="2800" kern="100" dirty="0">
              <a:latin typeface="游ゴシック" panose="020B0400000000000000" pitchFamily="50" charset="-128"/>
              <a:cs typeface="Times New Roman" panose="02020603050405020304" pitchFamily="18" charset="0"/>
            </a:endParaRPr>
          </a:p>
          <a:p>
            <a:pPr algn="just"/>
            <a:endPar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endParaRPr>
          </a:p>
          <a:p>
            <a:pPr algn="just"/>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直通電話：</a:t>
            </a:r>
            <a:r>
              <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080-6760-4554 </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endPar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endParaRPr>
          </a:p>
          <a:p>
            <a:pPr algn="just"/>
            <a:r>
              <a:rPr lang="en-US" altLang="ja-JP" sz="2400" b="1" kern="100" dirty="0">
                <a:solidFill>
                  <a:srgbClr val="000000"/>
                </a:solidFill>
                <a:latin typeface="Meiryo UI" panose="020B0604030504040204" pitchFamily="50" charset="-128"/>
                <a:cs typeface="Times New Roman" panose="02020603050405020304" pitchFamily="18" charset="0"/>
              </a:rPr>
              <a:t>e-mail</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a:t>
            </a:r>
            <a:r>
              <a:rPr lang="en-US" altLang="ja-JP" sz="2400" b="1" u="sng" kern="100" dirty="0">
                <a:solidFill>
                  <a:srgbClr val="0000FF"/>
                </a:solidFill>
                <a:latin typeface="游ゴシック" panose="020B0400000000000000" pitchFamily="50" charset="-128"/>
                <a:ea typeface="Meiryo UI" panose="020B0604030504040204" pitchFamily="50" charset="-128"/>
                <a:cs typeface="Times New Roman" panose="02020603050405020304" pitchFamily="18" charset="0"/>
                <a:hlinkClick r:id="rId2"/>
              </a:rPr>
              <a:t>yoshitaru@mail.benesse.co.jp</a:t>
            </a:r>
            <a:endParaRPr lang="ja-JP" altLang="ja-JP" sz="2800" kern="100" dirty="0">
              <a:latin typeface="游ゴシック" panose="020B0400000000000000" pitchFamily="50" charset="-128"/>
              <a:cs typeface="Times New Roman" panose="02020603050405020304" pitchFamily="18" charset="0"/>
            </a:endParaRPr>
          </a:p>
          <a:p>
            <a:pPr algn="just"/>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a:t>
            </a:r>
            <a:r>
              <a:rPr lang="en-US"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163-0415</a:t>
            </a:r>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　東京都新宿区西新宿</a:t>
            </a:r>
            <a:r>
              <a:rPr lang="en-US"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2-1-1</a:t>
            </a:r>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　新宿三井ビル</a:t>
            </a:r>
            <a:endParaRPr lang="ja-JP" altLang="ja-JP" kern="100" dirty="0">
              <a:latin typeface="游ゴシック" panose="020B0400000000000000" pitchFamily="50" charset="-128"/>
              <a:cs typeface="Times New Roman" panose="02020603050405020304" pitchFamily="18" charset="0"/>
            </a:endParaRPr>
          </a:p>
          <a:p>
            <a:r>
              <a:rPr lang="ja-JP" altLang="ja-JP" sz="16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★広告に関するお問合せ</a:t>
            </a:r>
            <a:r>
              <a:rPr lang="en-US" altLang="ja-JP" sz="16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a:t>
            </a:r>
            <a:r>
              <a:rPr lang="ja-JP" altLang="ja-JP" sz="12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r>
              <a:rPr lang="en-US" altLang="ja-JP" b="1" u="sng" kern="100" dirty="0">
                <a:solidFill>
                  <a:srgbClr val="0000FF"/>
                </a:solidFill>
                <a:latin typeface="游ゴシック" panose="020B0400000000000000" pitchFamily="50" charset="-128"/>
                <a:ea typeface="Meiryo UI" panose="020B0604030504040204" pitchFamily="50" charset="-128"/>
                <a:cs typeface="Times New Roman" panose="02020603050405020304" pitchFamily="18" charset="0"/>
                <a:hlinkClick r:id="rId3"/>
              </a:rPr>
              <a:t>http://www.benesse.co.jp/ad/</a:t>
            </a:r>
            <a:endParaRPr lang="ja-JP" altLang="ja-JP" sz="2800" kern="100" dirty="0">
              <a:latin typeface="游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4D760EE-7A8D-49E5-B88D-1A0711E6CC90}"/>
              </a:ext>
            </a:extLst>
          </p:cNvPr>
          <p:cNvSpPr/>
          <p:nvPr/>
        </p:nvSpPr>
        <p:spPr>
          <a:xfrm>
            <a:off x="389822" y="264485"/>
            <a:ext cx="11412356" cy="1107996"/>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お気軽にお問合せください！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00826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997F61D-41A2-4672-87FE-003A99A8C023}"/>
              </a:ext>
            </a:extLst>
          </p:cNvPr>
          <p:cNvSpPr/>
          <p:nvPr/>
        </p:nvSpPr>
        <p:spPr>
          <a:xfrm>
            <a:off x="4154907" y="2986020"/>
            <a:ext cx="7893658" cy="3754874"/>
          </a:xfrm>
          <a:prstGeom prst="rect">
            <a:avLst/>
          </a:prstGeom>
          <a:solidFill>
            <a:schemeClr val="accent2">
              <a:lumMod val="20000"/>
              <a:lumOff val="80000"/>
            </a:schemeClr>
          </a:solidFill>
        </p:spPr>
        <p:txBody>
          <a:bodyPr wrap="square">
            <a:spAutoFit/>
          </a:bodyPr>
          <a:lstStyle/>
          <a:p>
            <a:r>
              <a:rPr lang="ja-JP" altLang="en-US" dirty="0">
                <a:latin typeface="Meiryo UI" panose="020B0604030504040204" pitchFamily="50" charset="-128"/>
                <a:ea typeface="Meiryo UI" panose="020B0604030504040204" pitchFamily="50" charset="-128"/>
              </a:rPr>
              <a:t>はじめての子育て層にとって、子どもがいる日常生活で「商品はどれを買っていいかわからない」「みんなどうしてるのか知りたい」という声が多く寄せられます。</a:t>
            </a:r>
            <a:endParaRPr lang="en-US" altLang="ja-JP"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体験価値がなぜ大切か</a:t>
            </a:r>
          </a:p>
          <a:p>
            <a:r>
              <a:rPr lang="ja-JP" altLang="en-US" dirty="0">
                <a:latin typeface="Meiryo UI" panose="020B0604030504040204" pitchFamily="50" charset="-128"/>
                <a:ea typeface="Meiryo UI" panose="020B0604030504040204" pitchFamily="50" charset="-128"/>
              </a:rPr>
              <a:t>□リピーター獲得が期待できる</a:t>
            </a:r>
          </a:p>
          <a:p>
            <a:r>
              <a:rPr lang="ja-JP" altLang="en-US" dirty="0">
                <a:latin typeface="Meiryo UI" panose="020B0604030504040204" pitchFamily="50" charset="-128"/>
                <a:ea typeface="Meiryo UI" panose="020B0604030504040204" pitchFamily="50" charset="-128"/>
              </a:rPr>
              <a:t>□質の高い口コミ醸成の可能性が期待できる</a:t>
            </a:r>
          </a:p>
          <a:p>
            <a:r>
              <a:rPr lang="ja-JP" altLang="en-US" dirty="0">
                <a:latin typeface="Meiryo UI" panose="020B0604030504040204" pitchFamily="50" charset="-128"/>
                <a:ea typeface="Meiryo UI" panose="020B0604030504040204" pitchFamily="50" charset="-128"/>
              </a:rPr>
              <a:t>□体験をし納得感があるため他社へのブランドスイッチを低減できる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体験施策で大切な</a:t>
            </a:r>
            <a:r>
              <a:rPr lang="en-U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つのポイント</a:t>
            </a:r>
            <a:endParaRPr lang="en-US" altLang="ja-JP" sz="2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①いつ（時期）</a:t>
            </a:r>
            <a:r>
              <a:rPr lang="en-US" altLang="ja-JP" dirty="0">
                <a:latin typeface="Meiryo UI" panose="020B0604030504040204" pitchFamily="50" charset="-128"/>
                <a:ea typeface="Meiryo UI" panose="020B0604030504040204" pitchFamily="50" charset="-128"/>
              </a:rPr>
              <a:t>	</a:t>
            </a:r>
          </a:p>
          <a:p>
            <a:r>
              <a:rPr lang="ja-JP" altLang="en-US" dirty="0">
                <a:latin typeface="Meiryo UI" panose="020B0604030504040204" pitchFamily="50" charset="-128"/>
                <a:ea typeface="Meiryo UI" panose="020B0604030504040204" pitchFamily="50" charset="-128"/>
              </a:rPr>
              <a:t>②誰に（特に子どもの年齢が重要）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③どんな文脈で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④どんな空気で</a:t>
            </a:r>
          </a:p>
        </p:txBody>
      </p:sp>
      <p:sp>
        <p:nvSpPr>
          <p:cNvPr id="5" name="正方形/長方形 4">
            <a:extLst>
              <a:ext uri="{FF2B5EF4-FFF2-40B4-BE49-F238E27FC236}">
                <a16:creationId xmlns:a16="http://schemas.microsoft.com/office/drawing/2014/main" id="{F7128D0A-D00E-40FD-924E-207EBBF3D315}"/>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良質な体験を制すればリピーター獲得に一歩近づく！</a:t>
            </a:r>
          </a:p>
        </p:txBody>
      </p:sp>
      <p:sp>
        <p:nvSpPr>
          <p:cNvPr id="8" name="正方形/長方形 7">
            <a:extLst>
              <a:ext uri="{FF2B5EF4-FFF2-40B4-BE49-F238E27FC236}">
                <a16:creationId xmlns:a16="http://schemas.microsoft.com/office/drawing/2014/main" id="{2EF6E311-04FA-4110-AA82-CFFB51734593}"/>
              </a:ext>
            </a:extLst>
          </p:cNvPr>
          <p:cNvSpPr/>
          <p:nvPr/>
        </p:nvSpPr>
        <p:spPr>
          <a:xfrm>
            <a:off x="161569" y="651369"/>
            <a:ext cx="11886995" cy="1384995"/>
          </a:xfrm>
          <a:prstGeom prst="rect">
            <a:avLst/>
          </a:prstGeom>
        </p:spPr>
        <p:txBody>
          <a:bodyPr wrap="square">
            <a:spAutoFit/>
          </a:bodyPr>
          <a:lstStyle/>
          <a:p>
            <a:r>
              <a:rPr lang="ja-JP" altLang="en-US" sz="2800" b="1" dirty="0">
                <a:solidFill>
                  <a:schemeClr val="accent6"/>
                </a:solidFill>
                <a:latin typeface="Meiryo UI" panose="020B0604030504040204" pitchFamily="50" charset="-128"/>
                <a:ea typeface="Meiryo UI" panose="020B0604030504040204" pitchFamily="50" charset="-128"/>
              </a:rPr>
              <a:t>一人でも多くのリピーターを増やすことは事業の安定に必要不可欠です。</a:t>
            </a:r>
            <a:endParaRPr lang="en-US" altLang="ja-JP" sz="2800" b="1" dirty="0">
              <a:solidFill>
                <a:schemeClr val="accent6"/>
              </a:solidFill>
              <a:latin typeface="Meiryo UI" panose="020B0604030504040204" pitchFamily="50" charset="-128"/>
              <a:ea typeface="Meiryo UI" panose="020B0604030504040204" pitchFamily="50" charset="-128"/>
            </a:endParaRPr>
          </a:p>
          <a:p>
            <a:r>
              <a:rPr lang="ja-JP" altLang="en-US" sz="2800" b="1" dirty="0">
                <a:solidFill>
                  <a:schemeClr val="accent6"/>
                </a:solidFill>
                <a:latin typeface="Meiryo UI" panose="020B0604030504040204" pitchFamily="50" charset="-128"/>
                <a:ea typeface="Meiryo UI" panose="020B0604030504040204" pitchFamily="50" charset="-128"/>
              </a:rPr>
              <a:t>一方で、自社製品を知って、手に取って、体験してもらうハードルは想像以上に高いのが実情です。体験を制すれば</a:t>
            </a:r>
            <a:endParaRPr lang="en-US" altLang="ja-JP" sz="2800" b="1" dirty="0">
              <a:solidFill>
                <a:schemeClr val="accent6"/>
              </a:solidFill>
              <a:latin typeface="Meiryo UI" panose="020B0604030504040204" pitchFamily="50" charset="-128"/>
              <a:ea typeface="Meiryo UI" panose="020B0604030504040204" pitchFamily="50" charset="-128"/>
            </a:endParaRPr>
          </a:p>
        </p:txBody>
      </p:sp>
      <p:pic>
        <p:nvPicPr>
          <p:cNvPr id="6" name="図 5" descr="ポーズをとっている人&#10;&#10;自動的に生成された説明">
            <a:extLst>
              <a:ext uri="{FF2B5EF4-FFF2-40B4-BE49-F238E27FC236}">
                <a16:creationId xmlns:a16="http://schemas.microsoft.com/office/drawing/2014/main" id="{47A38A2F-C169-48F7-AE62-98E8443CB3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569" y="2104548"/>
            <a:ext cx="3793958" cy="2531281"/>
          </a:xfrm>
          <a:prstGeom prst="rect">
            <a:avLst/>
          </a:prstGeom>
        </p:spPr>
      </p:pic>
      <p:pic>
        <p:nvPicPr>
          <p:cNvPr id="2" name="図 1">
            <a:extLst>
              <a:ext uri="{FF2B5EF4-FFF2-40B4-BE49-F238E27FC236}">
                <a16:creationId xmlns:a16="http://schemas.microsoft.com/office/drawing/2014/main" id="{2DC8D908-A862-4172-A702-9EF5BC14A11B}"/>
              </a:ext>
            </a:extLst>
          </p:cNvPr>
          <p:cNvPicPr>
            <a:picLocks noChangeAspect="1"/>
          </p:cNvPicPr>
          <p:nvPr/>
        </p:nvPicPr>
        <p:blipFill>
          <a:blip r:embed="rId3"/>
          <a:stretch>
            <a:fillRect/>
          </a:stretch>
        </p:blipFill>
        <p:spPr>
          <a:xfrm>
            <a:off x="4202088" y="2087662"/>
            <a:ext cx="7893659" cy="779339"/>
          </a:xfrm>
          <a:prstGeom prst="rect">
            <a:avLst/>
          </a:prstGeom>
        </p:spPr>
      </p:pic>
      <p:sp>
        <p:nvSpPr>
          <p:cNvPr id="13" name="正方形/長方形 12">
            <a:extLst>
              <a:ext uri="{FF2B5EF4-FFF2-40B4-BE49-F238E27FC236}">
                <a16:creationId xmlns:a16="http://schemas.microsoft.com/office/drawing/2014/main" id="{C665FE05-410A-43B7-A2E0-DBDC437DF6B0}"/>
              </a:ext>
            </a:extLst>
          </p:cNvPr>
          <p:cNvSpPr/>
          <p:nvPr/>
        </p:nvSpPr>
        <p:spPr>
          <a:xfrm>
            <a:off x="8847221" y="2034166"/>
            <a:ext cx="1687067" cy="909473"/>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292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8E85AEFB-0264-4DCC-A3F0-4BB52889E078}"/>
              </a:ext>
            </a:extLst>
          </p:cNvPr>
          <p:cNvGraphicFramePr>
            <a:graphicFrameLocks/>
          </p:cNvGraphicFramePr>
          <p:nvPr>
            <p:extLst>
              <p:ext uri="{D42A27DB-BD31-4B8C-83A1-F6EECF244321}">
                <p14:modId xmlns:p14="http://schemas.microsoft.com/office/powerpoint/2010/main" val="1898144481"/>
              </p:ext>
            </p:extLst>
          </p:nvPr>
        </p:nvGraphicFramePr>
        <p:xfrm>
          <a:off x="376283" y="2057399"/>
          <a:ext cx="11456367" cy="4246686"/>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プレースホルダー 3">
            <a:extLst>
              <a:ext uri="{FF2B5EF4-FFF2-40B4-BE49-F238E27FC236}">
                <a16:creationId xmlns:a16="http://schemas.microsoft.com/office/drawing/2014/main" id="{FDAA3DB2-6F3A-400E-B10C-A4414B1387E2}"/>
              </a:ext>
            </a:extLst>
          </p:cNvPr>
          <p:cNvSpPr>
            <a:spLocks noGrp="1"/>
          </p:cNvSpPr>
          <p:nvPr>
            <p:ph type="body" sz="half" idx="2"/>
          </p:nvPr>
        </p:nvSpPr>
        <p:spPr>
          <a:xfrm>
            <a:off x="4229711" y="1945217"/>
            <a:ext cx="10080625" cy="200055"/>
          </a:xfrm>
        </p:spPr>
        <p:txBody>
          <a:bodyPr>
            <a:normAutofit fontScale="85000" lnSpcReduction="20000"/>
          </a:bodyPr>
          <a:lstStyle/>
          <a:p>
            <a:r>
              <a:rPr lang="en-US" altLang="ja-JP" sz="1100">
                <a:latin typeface="Meiryo UI" panose="020B0604030504040204" pitchFamily="50" charset="-128"/>
                <a:ea typeface="Meiryo UI" panose="020B0604030504040204" pitchFamily="50" charset="-128"/>
              </a:rPr>
              <a:t>Q55 </a:t>
            </a:r>
            <a:r>
              <a:rPr lang="ja-JP" altLang="en-US" sz="1100">
                <a:latin typeface="Meiryo UI" panose="020B0604030504040204" pitchFamily="50" charset="-128"/>
                <a:ea typeface="Meiryo UI" panose="020B0604030504040204" pitchFamily="50" charset="-128"/>
              </a:rPr>
              <a:t>無料のプレゼントについて教えてください。あなたはこれまでに、以下の媒体のプレゼント・サンプル請求をしたことがありますか？（いくつでも） </a:t>
            </a:r>
            <a:endParaRPr kumimoji="1" lang="ja-JP" altLang="en-US" sz="1100">
              <a:latin typeface="Meiryo UI" panose="020B0604030504040204" pitchFamily="50" charset="-128"/>
              <a:ea typeface="Meiryo UI" panose="020B0604030504040204" pitchFamily="50" charset="-128"/>
            </a:endParaRPr>
          </a:p>
        </p:txBody>
      </p:sp>
      <p:pic>
        <p:nvPicPr>
          <p:cNvPr id="9" name="図 1" descr="image009">
            <a:extLst>
              <a:ext uri="{FF2B5EF4-FFF2-40B4-BE49-F238E27FC236}">
                <a16:creationId xmlns:a16="http://schemas.microsoft.com/office/drawing/2014/main" id="{32D785B2-CF98-4BCF-9634-BE8D515980C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205503" y="5248141"/>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pic>
        <p:nvPicPr>
          <p:cNvPr id="10" name="図 1" descr="image009">
            <a:extLst>
              <a:ext uri="{FF2B5EF4-FFF2-40B4-BE49-F238E27FC236}">
                <a16:creationId xmlns:a16="http://schemas.microsoft.com/office/drawing/2014/main" id="{0751605F-8508-4D0C-AB74-87EE816EF4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05175" y="4039316"/>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pic>
        <p:nvPicPr>
          <p:cNvPr id="11" name="図 1" descr="image009">
            <a:extLst>
              <a:ext uri="{FF2B5EF4-FFF2-40B4-BE49-F238E27FC236}">
                <a16:creationId xmlns:a16="http://schemas.microsoft.com/office/drawing/2014/main" id="{D8812AE3-57E9-4F9D-A76E-A35D0D7A78E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05175" y="3283377"/>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AD01546F-B8F7-4EB2-8BCA-47C065EF7143}"/>
              </a:ext>
            </a:extLst>
          </p:cNvPr>
          <p:cNvSpPr/>
          <p:nvPr/>
        </p:nvSpPr>
        <p:spPr>
          <a:xfrm>
            <a:off x="0" y="11833"/>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prstClr val="white"/>
                </a:solidFill>
                <a:latin typeface="Meiryo UI" pitchFamily="50" charset="-128"/>
                <a:ea typeface="Meiryo UI" pitchFamily="50" charset="-128"/>
                <a:cs typeface="Meiryo UI" pitchFamily="50" charset="-128"/>
              </a:rPr>
              <a:t>子育て層の「無料体験プレゼントやサンプル」の応募経験は約</a:t>
            </a:r>
            <a:r>
              <a:rPr lang="en-US" altLang="ja-JP" sz="2800" b="1" dirty="0">
                <a:solidFill>
                  <a:prstClr val="white"/>
                </a:solidFill>
                <a:latin typeface="Meiryo UI" pitchFamily="50" charset="-128"/>
                <a:ea typeface="Meiryo UI" pitchFamily="50" charset="-128"/>
                <a:cs typeface="Meiryo UI" pitchFamily="50" charset="-128"/>
              </a:rPr>
              <a:t>8</a:t>
            </a:r>
            <a:r>
              <a:rPr lang="ja-JP" altLang="en-US" sz="2800" b="1" dirty="0">
                <a:solidFill>
                  <a:prstClr val="white"/>
                </a:solidFill>
                <a:latin typeface="Meiryo UI" pitchFamily="50" charset="-128"/>
                <a:ea typeface="Meiryo UI" pitchFamily="50" charset="-128"/>
                <a:cs typeface="Meiryo UI" pitchFamily="50" charset="-128"/>
              </a:rPr>
              <a:t>割近い</a:t>
            </a:r>
            <a:endPar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4" name="正方形/長方形 13">
            <a:extLst>
              <a:ext uri="{FF2B5EF4-FFF2-40B4-BE49-F238E27FC236}">
                <a16:creationId xmlns:a16="http://schemas.microsoft.com/office/drawing/2014/main" id="{45E29B42-9170-4C3E-A8CF-F8B1CC1F7859}"/>
              </a:ext>
            </a:extLst>
          </p:cNvPr>
          <p:cNvSpPr/>
          <p:nvPr/>
        </p:nvSpPr>
        <p:spPr>
          <a:xfrm>
            <a:off x="359350" y="3913794"/>
            <a:ext cx="11654850" cy="523220"/>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35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C8700B0-1DFE-466D-9DE5-210637DEE2F8}"/>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9778D6C-DE1E-4F94-811E-228C3E498759}"/>
              </a:ext>
            </a:extLst>
          </p:cNvPr>
          <p:cNvSpPr/>
          <p:nvPr/>
        </p:nvSpPr>
        <p:spPr>
          <a:xfrm>
            <a:off x="1967345" y="656788"/>
            <a:ext cx="9968821" cy="1569660"/>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子育て層への体験機会は</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子育て</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WEB</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サイト・アプリ・雑誌などを活用するのが効率的。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みんな「試したい！」と考えています。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7" name="図 16">
            <a:extLst>
              <a:ext uri="{FF2B5EF4-FFF2-40B4-BE49-F238E27FC236}">
                <a16:creationId xmlns:a16="http://schemas.microsoft.com/office/drawing/2014/main" id="{3B5B5BAC-8282-4D5A-BDBD-0EFCE274F35A}"/>
              </a:ext>
            </a:extLst>
          </p:cNvPr>
          <p:cNvPicPr>
            <a:picLocks noChangeAspect="1"/>
          </p:cNvPicPr>
          <p:nvPr/>
        </p:nvPicPr>
        <p:blipFill>
          <a:blip r:embed="rId4"/>
          <a:stretch>
            <a:fillRect/>
          </a:stretch>
        </p:blipFill>
        <p:spPr>
          <a:xfrm>
            <a:off x="492701" y="672386"/>
            <a:ext cx="1308389" cy="1110148"/>
          </a:xfrm>
          <a:prstGeom prst="rect">
            <a:avLst/>
          </a:prstGeom>
        </p:spPr>
      </p:pic>
      <p:sp>
        <p:nvSpPr>
          <p:cNvPr id="20" name="字幕 2">
            <a:extLst>
              <a:ext uri="{FF2B5EF4-FFF2-40B4-BE49-F238E27FC236}">
                <a16:creationId xmlns:a16="http://schemas.microsoft.com/office/drawing/2014/main" id="{EBADC84C-E431-49F3-B8A4-2BF4C247DC6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9</a:t>
            </a:r>
            <a:r>
              <a:rPr lang="ja-JP" altLang="en-US" sz="1400" dirty="0">
                <a:solidFill>
                  <a:schemeClr val="tx1"/>
                </a:solidFill>
                <a:latin typeface="Meiryo UI"/>
                <a:ea typeface="Meiryo UI"/>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0-3</a:t>
            </a:r>
            <a:r>
              <a:rPr lang="ja-JP" altLang="en-US" sz="1400" dirty="0">
                <a:solidFill>
                  <a:schemeClr val="tx1"/>
                </a:solidFill>
                <a:latin typeface="Meiryo UI"/>
                <a:ea typeface="Meiryo UI"/>
              </a:rPr>
              <a:t>才未満のママ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21" name="正方形/長方形 20">
            <a:extLst>
              <a:ext uri="{FF2B5EF4-FFF2-40B4-BE49-F238E27FC236}">
                <a16:creationId xmlns:a16="http://schemas.microsoft.com/office/drawing/2014/main" id="{668E3C03-8160-470C-8C07-0F480D3217A8}"/>
              </a:ext>
            </a:extLst>
          </p:cNvPr>
          <p:cNvSpPr/>
          <p:nvPr/>
        </p:nvSpPr>
        <p:spPr>
          <a:xfrm>
            <a:off x="376283" y="3137409"/>
            <a:ext cx="11654850" cy="523220"/>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35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DDC55329-6BF0-4A30-BB3B-1CAA123AC12A}"/>
              </a:ext>
            </a:extLst>
          </p:cNvPr>
          <p:cNvSpPr/>
          <p:nvPr/>
        </p:nvSpPr>
        <p:spPr>
          <a:xfrm>
            <a:off x="376283" y="5521401"/>
            <a:ext cx="11654850" cy="523220"/>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35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322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10F02591-F7CE-412F-B858-7514BDF35C70}"/>
              </a:ext>
            </a:extLst>
          </p:cNvPr>
          <p:cNvGraphicFramePr>
            <a:graphicFrameLocks/>
          </p:cNvGraphicFramePr>
          <p:nvPr>
            <p:extLst>
              <p:ext uri="{D42A27DB-BD31-4B8C-83A1-F6EECF244321}">
                <p14:modId xmlns:p14="http://schemas.microsoft.com/office/powerpoint/2010/main" val="834543415"/>
              </p:ext>
            </p:extLst>
          </p:nvPr>
        </p:nvGraphicFramePr>
        <p:xfrm>
          <a:off x="334962" y="1967747"/>
          <a:ext cx="11490691" cy="456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プレースホルダー 3">
            <a:extLst>
              <a:ext uri="{FF2B5EF4-FFF2-40B4-BE49-F238E27FC236}">
                <a16:creationId xmlns:a16="http://schemas.microsoft.com/office/drawing/2014/main" id="{FDAA3DB2-6F3A-400E-B10C-A4414B1387E2}"/>
              </a:ext>
            </a:extLst>
          </p:cNvPr>
          <p:cNvSpPr>
            <a:spLocks noGrp="1"/>
          </p:cNvSpPr>
          <p:nvPr>
            <p:ph type="body" sz="half" idx="2"/>
          </p:nvPr>
        </p:nvSpPr>
        <p:spPr>
          <a:xfrm>
            <a:off x="2937242" y="1867719"/>
            <a:ext cx="10080625" cy="200055"/>
          </a:xfrm>
        </p:spPr>
        <p:txBody>
          <a:bodyPr>
            <a:normAutofit fontScale="85000" lnSpcReduction="20000"/>
          </a:bodyPr>
          <a:lstStyle/>
          <a:p>
            <a:r>
              <a:rPr lang="en-US" altLang="ja-JP" sz="1100">
                <a:latin typeface="Meiryo UI" panose="020B0604030504040204" pitchFamily="50" charset="-128"/>
                <a:ea typeface="Meiryo UI" panose="020B0604030504040204" pitchFamily="50" charset="-128"/>
              </a:rPr>
              <a:t>Q56 </a:t>
            </a:r>
            <a:r>
              <a:rPr lang="ja-JP" altLang="en-US" sz="1100">
                <a:latin typeface="Meiryo UI" panose="020B0604030504040204" pitchFamily="50" charset="-128"/>
                <a:ea typeface="Meiryo UI" panose="020B0604030504040204" pitchFamily="50" charset="-128"/>
              </a:rPr>
              <a:t>雑誌やフリーペーパーなどに以下の「お試し体験サンプルや付録」がついていたら、試したいと思う商品はありますか？（いくつでも） </a:t>
            </a:r>
            <a:endParaRPr kumimoji="1" lang="ja-JP" altLang="en-US" sz="110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77CCD0B-3D53-40CB-AE74-516C8570A248}"/>
              </a:ext>
            </a:extLst>
          </p:cNvPr>
          <p:cNvSpPr/>
          <p:nvPr/>
        </p:nvSpPr>
        <p:spPr>
          <a:xfrm>
            <a:off x="0" y="11833"/>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prstClr val="white"/>
                </a:solidFill>
                <a:latin typeface="Meiryo UI" pitchFamily="50" charset="-128"/>
                <a:ea typeface="Meiryo UI" pitchFamily="50" charset="-128"/>
                <a:cs typeface="Meiryo UI" pitchFamily="50" charset="-128"/>
              </a:rPr>
              <a:t>体験したい商品は？</a:t>
            </a:r>
            <a:endPar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 name="正方形/長方形 10">
            <a:extLst>
              <a:ext uri="{FF2B5EF4-FFF2-40B4-BE49-F238E27FC236}">
                <a16:creationId xmlns:a16="http://schemas.microsoft.com/office/drawing/2014/main" id="{152859AC-67C5-4FAE-B050-D7197DE21999}"/>
              </a:ext>
            </a:extLst>
          </p:cNvPr>
          <p:cNvSpPr/>
          <p:nvPr/>
        </p:nvSpPr>
        <p:spPr>
          <a:xfrm>
            <a:off x="1967345" y="656788"/>
            <a:ext cx="10224655" cy="1261884"/>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子育て層への体験したい商品は子ども向けの商品はもちろん高いが、大人向けのスキンケア商品などの体験意向も強い。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子どもの商品に対する高いモチベーションとともに大人向け商品の体験促進も</a:t>
            </a:r>
            <a:r>
              <a:rPr lang="ja-JP" altLang="en-US" sz="28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2" name="図 11">
            <a:extLst>
              <a:ext uri="{FF2B5EF4-FFF2-40B4-BE49-F238E27FC236}">
                <a16:creationId xmlns:a16="http://schemas.microsoft.com/office/drawing/2014/main" id="{E2A019E7-73B7-4F47-B660-5D08DB5BBF00}"/>
              </a:ext>
            </a:extLst>
          </p:cNvPr>
          <p:cNvPicPr>
            <a:picLocks noChangeAspect="1"/>
          </p:cNvPicPr>
          <p:nvPr/>
        </p:nvPicPr>
        <p:blipFill>
          <a:blip r:embed="rId3"/>
          <a:stretch>
            <a:fillRect/>
          </a:stretch>
        </p:blipFill>
        <p:spPr>
          <a:xfrm>
            <a:off x="492701" y="672386"/>
            <a:ext cx="1308389" cy="1110148"/>
          </a:xfrm>
          <a:prstGeom prst="rect">
            <a:avLst/>
          </a:prstGeom>
        </p:spPr>
      </p:pic>
      <p:pic>
        <p:nvPicPr>
          <p:cNvPr id="13" name="図 1" descr="image009">
            <a:extLst>
              <a:ext uri="{FF2B5EF4-FFF2-40B4-BE49-F238E27FC236}">
                <a16:creationId xmlns:a16="http://schemas.microsoft.com/office/drawing/2014/main" id="{9B72004F-5DA6-4FA7-810E-1251C7277A0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000023" y="3993747"/>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F57E0F42-2BCC-45E6-AB8B-F9251541CCE6}"/>
              </a:ext>
            </a:extLst>
          </p:cNvPr>
          <p:cNvSpPr/>
          <p:nvPr/>
        </p:nvSpPr>
        <p:spPr>
          <a:xfrm>
            <a:off x="170803" y="3129603"/>
            <a:ext cx="11654850" cy="1660624"/>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35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085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F18E842-C8A3-46BA-B65B-617F6A668F49}"/>
              </a:ext>
            </a:extLst>
          </p:cNvPr>
          <p:cNvSpPr/>
          <p:nvPr/>
        </p:nvSpPr>
        <p:spPr>
          <a:xfrm>
            <a:off x="436343" y="920355"/>
            <a:ext cx="11599137" cy="5139869"/>
          </a:xfrm>
          <a:prstGeom prst="rect">
            <a:avLst/>
          </a:prstGeom>
        </p:spPr>
        <p:txBody>
          <a:bodyPr wrap="square">
            <a:spAutoFit/>
          </a:bodyPr>
          <a:lstStyle/>
          <a:p>
            <a:r>
              <a:rPr lang="en-US" altLang="ja-JP" sz="28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32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たまひよの体験施策　</a:t>
            </a:r>
            <a:r>
              <a:rPr lang="en-US" altLang="ja-JP" sz="32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4</a:t>
            </a:r>
            <a:r>
              <a:rPr lang="ja-JP" altLang="en-US" sz="32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つのポイント</a:t>
            </a:r>
            <a:endParaRPr lang="en-US" altLang="ja-JP" sz="28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8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sz="28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①いつ</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→ハイシーズンの１～２ヵ月前や新製品のローンチ前後が○</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②誰に</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→第一子の子どものいる子育て層が効果的</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③どんな文脈で</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→私に向けたメッセージ・私にとって意味があると感じてもらう文脈が○</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商品の特徴を説明したうえで体験を促進することが○</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④どんな空気感で</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→私が欲しい情報をとる空気感</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子どもに関する気になる記事を読む</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イベント会場でみんなが情報をとる時間などが○</a:t>
            </a:r>
            <a:endParaRPr lang="en-US" altLang="ja-JP" sz="2400" b="1" dirty="0">
              <a:solidFill>
                <a:schemeClr val="accent6"/>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66A9D0F3-F1F7-4F39-B577-AE7B2878DD23}"/>
              </a:ext>
            </a:extLst>
          </p:cNvPr>
          <p:cNvSpPr/>
          <p:nvPr/>
        </p:nvSpPr>
        <p:spPr>
          <a:xfrm>
            <a:off x="0" y="11833"/>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prstClr val="white"/>
                </a:solidFill>
                <a:latin typeface="Meiryo UI" pitchFamily="50" charset="-128"/>
                <a:ea typeface="Meiryo UI" pitchFamily="50" charset="-128"/>
                <a:cs typeface="Meiryo UI" pitchFamily="50" charset="-128"/>
              </a:rPr>
              <a:t>商品特徴を認識してもらってから体験までを一気に行うと最も効果的！</a:t>
            </a:r>
          </a:p>
        </p:txBody>
      </p:sp>
      <p:pic>
        <p:nvPicPr>
          <p:cNvPr id="9" name="図 8">
            <a:extLst>
              <a:ext uri="{FF2B5EF4-FFF2-40B4-BE49-F238E27FC236}">
                <a16:creationId xmlns:a16="http://schemas.microsoft.com/office/drawing/2014/main" id="{A2D0EF18-7361-48CF-B102-C7DABD1D84EB}"/>
              </a:ext>
            </a:extLst>
          </p:cNvPr>
          <p:cNvPicPr>
            <a:picLocks noChangeAspect="1"/>
          </p:cNvPicPr>
          <p:nvPr/>
        </p:nvPicPr>
        <p:blipFill>
          <a:blip r:embed="rId2"/>
          <a:stretch>
            <a:fillRect/>
          </a:stretch>
        </p:blipFill>
        <p:spPr>
          <a:xfrm>
            <a:off x="599793" y="861855"/>
            <a:ext cx="1308389" cy="1110148"/>
          </a:xfrm>
          <a:prstGeom prst="rect">
            <a:avLst/>
          </a:prstGeom>
        </p:spPr>
      </p:pic>
    </p:spTree>
    <p:extLst>
      <p:ext uri="{BB962C8B-B14F-4D97-AF65-F5344CB8AC3E}">
        <p14:creationId xmlns:p14="http://schemas.microsoft.com/office/powerpoint/2010/main" val="54018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911FB7E-F3C7-4FBA-8C9E-FD1C4E2023BB}"/>
              </a:ext>
            </a:extLst>
          </p:cNvPr>
          <p:cNvSpPr/>
          <p:nvPr/>
        </p:nvSpPr>
        <p:spPr>
          <a:xfrm>
            <a:off x="2244435" y="510268"/>
            <a:ext cx="9788713" cy="830997"/>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体験施策の目的や規模により実施可能です。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商品特徴を認識してもらったうえで体験まで一気に行うと最も効果的です！</a:t>
            </a:r>
          </a:p>
        </p:txBody>
      </p:sp>
      <p:pic>
        <p:nvPicPr>
          <p:cNvPr id="13" name="図 12">
            <a:extLst>
              <a:ext uri="{FF2B5EF4-FFF2-40B4-BE49-F238E27FC236}">
                <a16:creationId xmlns:a16="http://schemas.microsoft.com/office/drawing/2014/main" id="{C967174E-7372-4559-89D7-01BA38B7E86A}"/>
              </a:ext>
            </a:extLst>
          </p:cNvPr>
          <p:cNvPicPr>
            <a:picLocks noChangeAspect="1"/>
          </p:cNvPicPr>
          <p:nvPr/>
        </p:nvPicPr>
        <p:blipFill>
          <a:blip r:embed="rId2"/>
          <a:stretch>
            <a:fillRect/>
          </a:stretch>
        </p:blipFill>
        <p:spPr>
          <a:xfrm>
            <a:off x="617392" y="640532"/>
            <a:ext cx="1308389" cy="1110148"/>
          </a:xfrm>
          <a:prstGeom prst="rect">
            <a:avLst/>
          </a:prstGeom>
        </p:spPr>
      </p:pic>
      <p:sp>
        <p:nvSpPr>
          <p:cNvPr id="16" name="正方形/長方形 15">
            <a:extLst>
              <a:ext uri="{FF2B5EF4-FFF2-40B4-BE49-F238E27FC236}">
                <a16:creationId xmlns:a16="http://schemas.microsoft.com/office/drawing/2014/main" id="{8B6C558E-E5CD-46D2-A5C1-9B88874D79CA}"/>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４つの主な体験施策</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20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詳細は次スライド</a:t>
            </a:r>
            <a:endPar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7" name="正方形/長方形 16">
            <a:extLst>
              <a:ext uri="{FF2B5EF4-FFF2-40B4-BE49-F238E27FC236}">
                <a16:creationId xmlns:a16="http://schemas.microsoft.com/office/drawing/2014/main" id="{FB8492C0-64A5-4969-80E2-46E557A6C5F2}"/>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cxnSp>
        <p:nvCxnSpPr>
          <p:cNvPr id="3" name="直線矢印コネクタ 2">
            <a:extLst>
              <a:ext uri="{FF2B5EF4-FFF2-40B4-BE49-F238E27FC236}">
                <a16:creationId xmlns:a16="http://schemas.microsoft.com/office/drawing/2014/main" id="{9846D04D-FA8F-47EB-A12A-15EBDACAB3A1}"/>
              </a:ext>
            </a:extLst>
          </p:cNvPr>
          <p:cNvCxnSpPr>
            <a:cxnSpLocks/>
          </p:cNvCxnSpPr>
          <p:nvPr/>
        </p:nvCxnSpPr>
        <p:spPr>
          <a:xfrm>
            <a:off x="1098884" y="4124425"/>
            <a:ext cx="10074442"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5D2C0E65-5858-4E15-91B2-F62F9202E700}"/>
              </a:ext>
            </a:extLst>
          </p:cNvPr>
          <p:cNvCxnSpPr>
            <a:cxnSpLocks/>
          </p:cNvCxnSpPr>
          <p:nvPr/>
        </p:nvCxnSpPr>
        <p:spPr>
          <a:xfrm flipV="1">
            <a:off x="6096000" y="1837477"/>
            <a:ext cx="0" cy="4178312"/>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149D426-96C6-4183-B350-9AC2285F91AE}"/>
              </a:ext>
            </a:extLst>
          </p:cNvPr>
          <p:cNvSpPr/>
          <p:nvPr/>
        </p:nvSpPr>
        <p:spPr>
          <a:xfrm>
            <a:off x="11286320" y="3926633"/>
            <a:ext cx="897658" cy="369332"/>
          </a:xfrm>
          <a:prstGeom prst="rect">
            <a:avLst/>
          </a:prstGeom>
          <a:solidFill>
            <a:schemeClr val="bg1">
              <a:lumMod val="50000"/>
            </a:schemeClr>
          </a:solidFill>
        </p:spPr>
        <p:txBody>
          <a:bodyPr wrap="square">
            <a:spAutoFit/>
          </a:bodyPr>
          <a:lstStyle/>
          <a:p>
            <a:r>
              <a:rPr lang="en-US" altLang="ja-JP" b="1" dirty="0">
                <a:solidFill>
                  <a:schemeClr val="bg1"/>
                </a:solidFill>
                <a:latin typeface="Meiryo UI" panose="020B0604030504040204" pitchFamily="50" charset="-128"/>
                <a:ea typeface="Meiryo UI" panose="020B0604030504040204" pitchFamily="50" charset="-128"/>
              </a:rPr>
              <a:t>n</a:t>
            </a:r>
            <a:r>
              <a:rPr lang="ja-JP" altLang="en-US" b="1" dirty="0">
                <a:solidFill>
                  <a:schemeClr val="bg1"/>
                </a:solidFill>
                <a:latin typeface="Meiryo UI" panose="020B0604030504040204" pitchFamily="50" charset="-128"/>
                <a:ea typeface="Meiryo UI" panose="020B0604030504040204" pitchFamily="50" charset="-128"/>
              </a:rPr>
              <a:t>多い</a:t>
            </a:r>
            <a:endParaRPr lang="ja-JP" altLang="en-US" dirty="0">
              <a:solidFill>
                <a:schemeClr val="bg1"/>
              </a:solidFill>
            </a:endParaRPr>
          </a:p>
        </p:txBody>
      </p:sp>
      <p:sp>
        <p:nvSpPr>
          <p:cNvPr id="18" name="正方形/長方形 17">
            <a:extLst>
              <a:ext uri="{FF2B5EF4-FFF2-40B4-BE49-F238E27FC236}">
                <a16:creationId xmlns:a16="http://schemas.microsoft.com/office/drawing/2014/main" id="{E41B123A-A8E1-4C5F-B8B0-6C94EE135C9A}"/>
              </a:ext>
            </a:extLst>
          </p:cNvPr>
          <p:cNvSpPr/>
          <p:nvPr/>
        </p:nvSpPr>
        <p:spPr>
          <a:xfrm>
            <a:off x="19975" y="3939759"/>
            <a:ext cx="1013419" cy="369332"/>
          </a:xfrm>
          <a:prstGeom prst="rect">
            <a:avLst/>
          </a:prstGeom>
          <a:solidFill>
            <a:schemeClr val="bg1">
              <a:lumMod val="50000"/>
            </a:schemeClr>
          </a:solidFill>
        </p:spPr>
        <p:txBody>
          <a:bodyPr wrap="none">
            <a:spAutoFit/>
          </a:bodyPr>
          <a:lstStyle/>
          <a:p>
            <a:r>
              <a:rPr lang="en-US" altLang="ja-JP" b="1" dirty="0">
                <a:solidFill>
                  <a:schemeClr val="bg1"/>
                </a:solidFill>
                <a:latin typeface="Meiryo UI" panose="020B0604030504040204" pitchFamily="50" charset="-128"/>
                <a:ea typeface="Meiryo UI" panose="020B0604030504040204" pitchFamily="50" charset="-128"/>
              </a:rPr>
              <a:t>n</a:t>
            </a:r>
            <a:r>
              <a:rPr lang="ja-JP" altLang="en-US" b="1" dirty="0">
                <a:solidFill>
                  <a:schemeClr val="bg1"/>
                </a:solidFill>
                <a:latin typeface="Meiryo UI" panose="020B0604030504040204" pitchFamily="50" charset="-128"/>
                <a:ea typeface="Meiryo UI" panose="020B0604030504040204" pitchFamily="50" charset="-128"/>
              </a:rPr>
              <a:t>少ない</a:t>
            </a:r>
            <a:endParaRPr lang="ja-JP" altLang="en-US" dirty="0">
              <a:solidFill>
                <a:schemeClr val="bg1"/>
              </a:solidFill>
            </a:endParaRPr>
          </a:p>
        </p:txBody>
      </p:sp>
      <p:sp>
        <p:nvSpPr>
          <p:cNvPr id="19" name="正方形/長方形 18">
            <a:extLst>
              <a:ext uri="{FF2B5EF4-FFF2-40B4-BE49-F238E27FC236}">
                <a16:creationId xmlns:a16="http://schemas.microsoft.com/office/drawing/2014/main" id="{E39DA71C-19FA-4850-A7AB-421B3B727745}"/>
              </a:ext>
            </a:extLst>
          </p:cNvPr>
          <p:cNvSpPr/>
          <p:nvPr/>
        </p:nvSpPr>
        <p:spPr>
          <a:xfrm>
            <a:off x="5327200" y="1444372"/>
            <a:ext cx="1537600" cy="369332"/>
          </a:xfrm>
          <a:prstGeom prst="rect">
            <a:avLst/>
          </a:prstGeom>
          <a:solidFill>
            <a:schemeClr val="bg1">
              <a:lumMod val="50000"/>
            </a:schemeClr>
          </a:solidFill>
        </p:spPr>
        <p:txBody>
          <a:bodyPr wrap="none">
            <a:spAutoFit/>
          </a:bodyPr>
          <a:lstStyle/>
          <a:p>
            <a:r>
              <a:rPr lang="ja-JP" altLang="en-US" b="1" dirty="0">
                <a:solidFill>
                  <a:schemeClr val="bg1"/>
                </a:solidFill>
                <a:latin typeface="Meiryo UI" panose="020B0604030504040204" pitchFamily="50" charset="-128"/>
                <a:ea typeface="Meiryo UI" panose="020B0604030504040204" pitchFamily="50" charset="-128"/>
              </a:rPr>
              <a:t>強いメッセージ</a:t>
            </a:r>
            <a:endParaRPr lang="ja-JP" altLang="en-US" dirty="0">
              <a:solidFill>
                <a:schemeClr val="bg1"/>
              </a:solidFill>
            </a:endParaRPr>
          </a:p>
        </p:txBody>
      </p:sp>
      <p:sp>
        <p:nvSpPr>
          <p:cNvPr id="20" name="正方形/長方形 19">
            <a:extLst>
              <a:ext uri="{FF2B5EF4-FFF2-40B4-BE49-F238E27FC236}">
                <a16:creationId xmlns:a16="http://schemas.microsoft.com/office/drawing/2014/main" id="{1B88F7D7-66E1-4A56-AEB6-EE2F8B10861B}"/>
              </a:ext>
            </a:extLst>
          </p:cNvPr>
          <p:cNvSpPr/>
          <p:nvPr/>
        </p:nvSpPr>
        <p:spPr>
          <a:xfrm>
            <a:off x="5327200" y="6114595"/>
            <a:ext cx="1537600" cy="369332"/>
          </a:xfrm>
          <a:prstGeom prst="rect">
            <a:avLst/>
          </a:prstGeom>
          <a:solidFill>
            <a:schemeClr val="bg1">
              <a:lumMod val="50000"/>
            </a:schemeClr>
          </a:solidFill>
        </p:spPr>
        <p:txBody>
          <a:bodyPr wrap="none">
            <a:spAutoFit/>
          </a:bodyPr>
          <a:lstStyle/>
          <a:p>
            <a:r>
              <a:rPr lang="ja-JP" altLang="en-US" b="1" dirty="0">
                <a:solidFill>
                  <a:schemeClr val="bg1"/>
                </a:solidFill>
                <a:latin typeface="Meiryo UI" panose="020B0604030504040204" pitchFamily="50" charset="-128"/>
                <a:ea typeface="Meiryo UI" panose="020B0604030504040204" pitchFamily="50" charset="-128"/>
              </a:rPr>
              <a:t>弱いメッセージ</a:t>
            </a:r>
            <a:endParaRPr lang="ja-JP" altLang="en-US" dirty="0">
              <a:solidFill>
                <a:schemeClr val="bg1"/>
              </a:solidFill>
            </a:endParaRPr>
          </a:p>
        </p:txBody>
      </p:sp>
      <p:sp>
        <p:nvSpPr>
          <p:cNvPr id="26" name="正方形/長方形 25">
            <a:extLst>
              <a:ext uri="{FF2B5EF4-FFF2-40B4-BE49-F238E27FC236}">
                <a16:creationId xmlns:a16="http://schemas.microsoft.com/office/drawing/2014/main" id="{E15C0779-4BFF-4C42-B82E-D9DAAC6D3B95}"/>
              </a:ext>
            </a:extLst>
          </p:cNvPr>
          <p:cNvSpPr/>
          <p:nvPr/>
        </p:nvSpPr>
        <p:spPr>
          <a:xfrm>
            <a:off x="6577269" y="1960990"/>
            <a:ext cx="4596058" cy="1442651"/>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①雑誌タイアップ・貼付け施策</a:t>
            </a:r>
            <a:endParaRPr kumimoji="1" lang="en-US" altLang="ja-JP" sz="2800" b="1" dirty="0">
              <a:solidFill>
                <a:schemeClr val="tx1"/>
              </a:solidFill>
              <a:latin typeface="Meiryo UI" panose="020B0604030504040204" pitchFamily="50" charset="-128"/>
              <a:ea typeface="Meiryo UI" panose="020B0604030504040204" pitchFamily="50" charset="-128"/>
            </a:endParaRPr>
          </a:p>
          <a:p>
            <a:pPr algn="ctr"/>
            <a:r>
              <a:rPr kumimoji="1" lang="ja-JP" altLang="en-US" sz="2800" dirty="0">
                <a:solidFill>
                  <a:schemeClr val="tx1"/>
                </a:solidFill>
                <a:latin typeface="Meiryo UI" panose="020B0604030504040204" pitchFamily="50" charset="-128"/>
                <a:ea typeface="Meiryo UI" panose="020B0604030504040204" pitchFamily="50" charset="-128"/>
              </a:rPr>
              <a:t>有料購入・積極層</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体験数</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50,000</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80,000</a:t>
            </a:r>
            <a:r>
              <a:rPr kumimoji="1" lang="ja-JP" altLang="en-US" sz="2000" dirty="0">
                <a:solidFill>
                  <a:schemeClr val="tx1"/>
                </a:solidFill>
                <a:latin typeface="Meiryo UI" panose="020B0604030504040204" pitchFamily="50" charset="-128"/>
                <a:ea typeface="Meiryo UI" panose="020B0604030504040204" pitchFamily="50" charset="-128"/>
              </a:rPr>
              <a:t>人</a:t>
            </a:r>
          </a:p>
        </p:txBody>
      </p:sp>
      <p:sp>
        <p:nvSpPr>
          <p:cNvPr id="27" name="正方形/長方形 26">
            <a:extLst>
              <a:ext uri="{FF2B5EF4-FFF2-40B4-BE49-F238E27FC236}">
                <a16:creationId xmlns:a16="http://schemas.microsoft.com/office/drawing/2014/main" id="{FCC8C1DB-891B-4BF8-8E1E-569D8307ACEB}"/>
              </a:ext>
            </a:extLst>
          </p:cNvPr>
          <p:cNvSpPr/>
          <p:nvPr/>
        </p:nvSpPr>
        <p:spPr>
          <a:xfrm>
            <a:off x="1467855" y="5019005"/>
            <a:ext cx="4146878" cy="1039687"/>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③育児アプリで応募施策</a:t>
            </a:r>
            <a:endParaRPr kumimoji="1" lang="en-US" altLang="ja-JP" sz="2800" b="1"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体験数：</a:t>
            </a:r>
            <a:r>
              <a:rPr lang="en-US" altLang="ja-JP" sz="2000" dirty="0">
                <a:solidFill>
                  <a:schemeClr val="tx1"/>
                </a:solidFill>
                <a:latin typeface="Meiryo UI" panose="020B0604030504040204" pitchFamily="50" charset="-128"/>
                <a:ea typeface="Meiryo UI" panose="020B0604030504040204" pitchFamily="50" charset="-128"/>
              </a:rPr>
              <a:t>100</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1,000</a:t>
            </a:r>
            <a:r>
              <a:rPr lang="ja-JP" altLang="en-US" sz="2000" dirty="0">
                <a:solidFill>
                  <a:schemeClr val="tx1"/>
                </a:solidFill>
                <a:latin typeface="Meiryo UI" panose="020B0604030504040204" pitchFamily="50" charset="-128"/>
                <a:ea typeface="Meiryo UI" panose="020B0604030504040204" pitchFamily="50" charset="-128"/>
              </a:rPr>
              <a:t>人</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DBBDF85A-344A-4424-9713-7F3841918810}"/>
              </a:ext>
            </a:extLst>
          </p:cNvPr>
          <p:cNvSpPr/>
          <p:nvPr/>
        </p:nvSpPr>
        <p:spPr>
          <a:xfrm>
            <a:off x="617392" y="1866353"/>
            <a:ext cx="5350271" cy="1246627"/>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②体験イベントで説明・手渡し施策</a:t>
            </a:r>
            <a:endParaRPr kumimoji="1" lang="en-US" altLang="ja-JP" sz="2800" b="1" dirty="0">
              <a:solidFill>
                <a:schemeClr val="tx1"/>
              </a:solidFill>
              <a:latin typeface="Meiryo UI" panose="020B0604030504040204" pitchFamily="50" charset="-128"/>
              <a:ea typeface="Meiryo UI" panose="020B0604030504040204" pitchFamily="50" charset="-128"/>
            </a:endParaRPr>
          </a:p>
          <a:p>
            <a:pPr lvl="0" algn="ctr"/>
            <a:r>
              <a:rPr lang="ja-JP" altLang="en-US" sz="2800" dirty="0">
                <a:solidFill>
                  <a:prstClr val="black"/>
                </a:solidFill>
                <a:latin typeface="Meiryo UI" panose="020B0604030504040204" pitchFamily="50" charset="-128"/>
                <a:ea typeface="Meiryo UI" panose="020B0604030504040204" pitchFamily="50" charset="-128"/>
              </a:rPr>
              <a:t>予定を調整し来場する積極層</a:t>
            </a:r>
            <a:endParaRPr lang="en-US" altLang="ja-JP" sz="2800" dirty="0">
              <a:solidFill>
                <a:prstClr val="black"/>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体験数：</a:t>
            </a:r>
            <a:r>
              <a:rPr lang="en-US" altLang="ja-JP" sz="2000" dirty="0">
                <a:solidFill>
                  <a:schemeClr val="tx1"/>
                </a:solidFill>
                <a:latin typeface="Meiryo UI" panose="020B0604030504040204" pitchFamily="50" charset="-128"/>
                <a:ea typeface="Meiryo UI" panose="020B0604030504040204" pitchFamily="50" charset="-128"/>
              </a:rPr>
              <a:t>1</a:t>
            </a:r>
            <a:r>
              <a:rPr kumimoji="1" lang="en-US" altLang="ja-JP" sz="2000" dirty="0">
                <a:solidFill>
                  <a:schemeClr val="tx1"/>
                </a:solidFill>
                <a:latin typeface="Meiryo UI" panose="020B0604030504040204" pitchFamily="50" charset="-128"/>
                <a:ea typeface="Meiryo UI" panose="020B0604030504040204" pitchFamily="50" charset="-128"/>
              </a:rPr>
              <a:t>,000</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5,000</a:t>
            </a:r>
            <a:r>
              <a:rPr kumimoji="1" lang="ja-JP" altLang="en-US" sz="2000" dirty="0">
                <a:solidFill>
                  <a:schemeClr val="tx1"/>
                </a:solidFill>
                <a:latin typeface="Meiryo UI" panose="020B0604030504040204" pitchFamily="50" charset="-128"/>
                <a:ea typeface="Meiryo UI" panose="020B0604030504040204" pitchFamily="50" charset="-128"/>
              </a:rPr>
              <a:t>人</a:t>
            </a:r>
          </a:p>
        </p:txBody>
      </p:sp>
      <p:sp>
        <p:nvSpPr>
          <p:cNvPr id="30" name="正方形/長方形 29">
            <a:extLst>
              <a:ext uri="{FF2B5EF4-FFF2-40B4-BE49-F238E27FC236}">
                <a16:creationId xmlns:a16="http://schemas.microsoft.com/office/drawing/2014/main" id="{297AE5EE-0FAE-41F2-A450-57185BE93B48}"/>
              </a:ext>
            </a:extLst>
          </p:cNvPr>
          <p:cNvSpPr/>
          <p:nvPr/>
        </p:nvSpPr>
        <p:spPr>
          <a:xfrm>
            <a:off x="1392656" y="3482312"/>
            <a:ext cx="9486897" cy="581322"/>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④インスタグラマーに体験　</a:t>
            </a:r>
            <a:r>
              <a:rPr lang="ja-JP" altLang="en-US" sz="2000" dirty="0">
                <a:solidFill>
                  <a:schemeClr val="tx1"/>
                </a:solidFill>
                <a:latin typeface="Meiryo UI" panose="020B0604030504040204" pitchFamily="50" charset="-128"/>
                <a:ea typeface="Meiryo UI" panose="020B0604030504040204" pitchFamily="50" charset="-128"/>
              </a:rPr>
              <a:t>体験数：</a:t>
            </a:r>
            <a:r>
              <a:rPr lang="en-US" altLang="ja-JP" sz="2000" dirty="0">
                <a:solidFill>
                  <a:schemeClr val="tx1"/>
                </a:solidFill>
                <a:latin typeface="Meiryo UI" panose="020B0604030504040204" pitchFamily="50" charset="-128"/>
                <a:ea typeface="Meiryo UI" panose="020B0604030504040204" pitchFamily="50" charset="-128"/>
              </a:rPr>
              <a:t>10</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100</a:t>
            </a:r>
            <a:r>
              <a:rPr lang="ja-JP" altLang="en-US" sz="2000" dirty="0">
                <a:solidFill>
                  <a:schemeClr val="tx1"/>
                </a:solidFill>
                <a:latin typeface="Meiryo UI" panose="020B0604030504040204" pitchFamily="50" charset="-128"/>
                <a:ea typeface="Meiryo UI" panose="020B0604030504040204" pitchFamily="50" charset="-128"/>
              </a:rPr>
              <a:t>人→リーチ●●万人</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53A3AA60-293C-4EE0-9476-037C4E310BB6}"/>
              </a:ext>
            </a:extLst>
          </p:cNvPr>
          <p:cNvSpPr/>
          <p:nvPr/>
        </p:nvSpPr>
        <p:spPr>
          <a:xfrm>
            <a:off x="6577268" y="4783673"/>
            <a:ext cx="4547611" cy="1275346"/>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50000"/>
                    <a:lumOff val="50000"/>
                  </a:schemeClr>
                </a:solidFill>
                <a:latin typeface="Meiryo UI" panose="020B0604030504040204" pitchFamily="50" charset="-128"/>
                <a:ea typeface="Meiryo UI" panose="020B0604030504040204" pitchFamily="50" charset="-128"/>
              </a:rPr>
              <a:t>フリーペーパー・貼付け施策</a:t>
            </a:r>
            <a:endParaRPr kumimoji="1" lang="en-US" altLang="ja-JP" sz="2800" b="1" dirty="0">
              <a:solidFill>
                <a:schemeClr val="tx1">
                  <a:lumMod val="50000"/>
                  <a:lumOff val="50000"/>
                </a:schemeClr>
              </a:solidFill>
              <a:latin typeface="Meiryo UI" panose="020B0604030504040204" pitchFamily="50" charset="-128"/>
              <a:ea typeface="Meiryo UI" panose="020B0604030504040204" pitchFamily="50" charset="-128"/>
            </a:endParaRPr>
          </a:p>
          <a:p>
            <a:pPr algn="ctr"/>
            <a:r>
              <a:rPr kumimoji="1" lang="ja-JP" altLang="en-US" sz="2800" dirty="0">
                <a:solidFill>
                  <a:schemeClr val="tx1">
                    <a:lumMod val="50000"/>
                    <a:lumOff val="50000"/>
                  </a:schemeClr>
                </a:solidFill>
                <a:latin typeface="Meiryo UI" panose="020B0604030504040204" pitchFamily="50" charset="-128"/>
                <a:ea typeface="Meiryo UI" panose="020B0604030504040204" pitchFamily="50" charset="-128"/>
              </a:rPr>
              <a:t>無料入手層</a:t>
            </a:r>
            <a:endParaRPr kumimoji="1" lang="en-US" altLang="ja-JP" sz="2800" dirty="0">
              <a:solidFill>
                <a:schemeClr val="tx1">
                  <a:lumMod val="50000"/>
                  <a:lumOff val="50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体験数：●万人</a:t>
            </a:r>
            <a:endParaRPr kumimoji="1" lang="ja-JP" altLang="en-US" sz="24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153C423D-0B7D-449A-B03F-28B5587AEC15}"/>
              </a:ext>
            </a:extLst>
          </p:cNvPr>
          <p:cNvSpPr/>
          <p:nvPr/>
        </p:nvSpPr>
        <p:spPr>
          <a:xfrm>
            <a:off x="6521369" y="4466616"/>
            <a:ext cx="1074333" cy="369332"/>
          </a:xfrm>
          <a:prstGeom prst="rect">
            <a:avLst/>
          </a:prstGeom>
        </p:spPr>
        <p:txBody>
          <a:bodyPr wrap="none">
            <a:spAutoFit/>
          </a:bodyPr>
          <a:lstStyle/>
          <a:p>
            <a:r>
              <a:rPr lang="ja-JP" altLang="en-US" dirty="0">
                <a:solidFill>
                  <a:schemeClr val="tx1">
                    <a:lumMod val="50000"/>
                    <a:lumOff val="50000"/>
                  </a:schemeClr>
                </a:solidFill>
                <a:latin typeface="Meiryo UI" panose="020B0604030504040204" pitchFamily="50" charset="-128"/>
                <a:ea typeface="Meiryo UI" panose="020B0604030504040204" pitchFamily="50" charset="-128"/>
              </a:rPr>
              <a:t>一般的な</a:t>
            </a:r>
            <a:endParaRPr lang="ja-JP" altLang="en-US" dirty="0"/>
          </a:p>
        </p:txBody>
      </p:sp>
    </p:spTree>
    <p:extLst>
      <p:ext uri="{BB962C8B-B14F-4D97-AF65-F5344CB8AC3E}">
        <p14:creationId xmlns:p14="http://schemas.microsoft.com/office/powerpoint/2010/main" val="93275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1A979F9-B4BF-41BB-AF9F-78D53CCA26C0}"/>
              </a:ext>
            </a:extLst>
          </p:cNvPr>
          <p:cNvPicPr>
            <a:picLocks noChangeAspect="1"/>
          </p:cNvPicPr>
          <p:nvPr/>
        </p:nvPicPr>
        <p:blipFill>
          <a:blip r:embed="rId2"/>
          <a:stretch>
            <a:fillRect/>
          </a:stretch>
        </p:blipFill>
        <p:spPr>
          <a:xfrm>
            <a:off x="46581" y="3058500"/>
            <a:ext cx="5040619" cy="3221987"/>
          </a:xfrm>
          <a:prstGeom prst="rect">
            <a:avLst/>
          </a:prstGeom>
          <a:ln>
            <a:noFill/>
          </a:ln>
          <a:effectLst>
            <a:outerShdw blurRad="292100" dist="139700" dir="2700000" algn="tl" rotWithShape="0">
              <a:srgbClr val="333333">
                <a:alpha val="65000"/>
              </a:srgbClr>
            </a:outerShdw>
          </a:effectLst>
        </p:spPr>
      </p:pic>
      <p:sp>
        <p:nvSpPr>
          <p:cNvPr id="9" name="正方形/長方形 8">
            <a:extLst>
              <a:ext uri="{FF2B5EF4-FFF2-40B4-BE49-F238E27FC236}">
                <a16:creationId xmlns:a16="http://schemas.microsoft.com/office/drawing/2014/main" id="{2EC1F508-B750-463E-A195-08797F5647E6}"/>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事例①　雑誌タイアップ・貼付け施策</a:t>
            </a:r>
          </a:p>
        </p:txBody>
      </p:sp>
      <p:sp>
        <p:nvSpPr>
          <p:cNvPr id="15" name="正方形/長方形 14">
            <a:extLst>
              <a:ext uri="{FF2B5EF4-FFF2-40B4-BE49-F238E27FC236}">
                <a16:creationId xmlns:a16="http://schemas.microsoft.com/office/drawing/2014/main" id="{24DABD67-B947-4DFD-BACF-600C7386EF16}"/>
              </a:ext>
            </a:extLst>
          </p:cNvPr>
          <p:cNvSpPr/>
          <p:nvPr/>
        </p:nvSpPr>
        <p:spPr>
          <a:xfrm>
            <a:off x="2901717" y="6423459"/>
            <a:ext cx="62760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お申込は</a:t>
            </a:r>
            <a:r>
              <a:rPr lang="en-US" altLang="ja-JP"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ヵ月前となります。</a:t>
            </a:r>
            <a:r>
              <a:rPr kumimoji="1" lang="ja-JP" altLang="en-US" sz="18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rPr>
              <a:t>時期や商品の</a:t>
            </a:r>
            <a:r>
              <a:rPr lang="ja-JP" altLang="en-US"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ご相談はお早めに。</a:t>
            </a:r>
            <a:endParaRPr kumimoji="1" lang="en-US" altLang="ja-JP" sz="18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5A6689E6-73E4-494C-935A-E77E6ECFEFC5}"/>
              </a:ext>
            </a:extLst>
          </p:cNvPr>
          <p:cNvSpPr/>
          <p:nvPr/>
        </p:nvSpPr>
        <p:spPr>
          <a:xfrm>
            <a:off x="46581" y="2611466"/>
            <a:ext cx="231345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家庭用品の例</a:t>
            </a:r>
            <a:endParaRPr kumimoji="1" lang="en-US" altLang="ja-JP" sz="24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a:extLst>
              <a:ext uri="{FF2B5EF4-FFF2-40B4-BE49-F238E27FC236}">
                <a16:creationId xmlns:a16="http://schemas.microsoft.com/office/drawing/2014/main" id="{6C197CA8-4C74-47FE-A91D-2A1D89E26020}"/>
              </a:ext>
            </a:extLst>
          </p:cNvPr>
          <p:cNvPicPr>
            <a:picLocks noChangeAspect="1"/>
          </p:cNvPicPr>
          <p:nvPr/>
        </p:nvPicPr>
        <p:blipFill rotWithShape="1">
          <a:blip r:embed="rId3"/>
          <a:srcRect l="1523" t="2656" r="3716" b="6364"/>
          <a:stretch/>
        </p:blipFill>
        <p:spPr>
          <a:xfrm>
            <a:off x="6207031" y="3065574"/>
            <a:ext cx="5111713" cy="3271812"/>
          </a:xfrm>
          <a:prstGeom prst="rect">
            <a:avLst/>
          </a:prstGeom>
          <a:ln>
            <a:noFill/>
          </a:ln>
          <a:effectLst>
            <a:outerShdw blurRad="292100" dist="139700" dir="2700000" algn="tl" rotWithShape="0">
              <a:srgbClr val="333333">
                <a:alpha val="65000"/>
              </a:srgbClr>
            </a:outerShdw>
          </a:effectLst>
        </p:spPr>
      </p:pic>
      <p:sp>
        <p:nvSpPr>
          <p:cNvPr id="3" name="正方形/長方形 2">
            <a:extLst>
              <a:ext uri="{FF2B5EF4-FFF2-40B4-BE49-F238E27FC236}">
                <a16:creationId xmlns:a16="http://schemas.microsoft.com/office/drawing/2014/main" id="{30A6634F-D359-4DAF-9F00-8185AD081B78}"/>
              </a:ext>
            </a:extLst>
          </p:cNvPr>
          <p:cNvSpPr/>
          <p:nvPr/>
        </p:nvSpPr>
        <p:spPr>
          <a:xfrm>
            <a:off x="584200" y="3683000"/>
            <a:ext cx="1714500" cy="2019300"/>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6351E533-B057-49E4-8772-D55A62691584}"/>
              </a:ext>
            </a:extLst>
          </p:cNvPr>
          <p:cNvSpPr/>
          <p:nvPr/>
        </p:nvSpPr>
        <p:spPr>
          <a:xfrm>
            <a:off x="7683683" y="3651172"/>
            <a:ext cx="774700" cy="1050308"/>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834A730B-14E1-4325-8BFB-75B6B22F626D}"/>
              </a:ext>
            </a:extLst>
          </p:cNvPr>
          <p:cNvSpPr/>
          <p:nvPr/>
        </p:nvSpPr>
        <p:spPr>
          <a:xfrm>
            <a:off x="6229761" y="2632831"/>
            <a:ext cx="23294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スキンケアの例</a:t>
            </a:r>
            <a:endParaRPr kumimoji="1" lang="en-US" altLang="ja-JP" sz="24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a:extLst>
              <a:ext uri="{FF2B5EF4-FFF2-40B4-BE49-F238E27FC236}">
                <a16:creationId xmlns:a16="http://schemas.microsoft.com/office/drawing/2014/main" id="{D40B4820-2447-41C4-91DA-40D704B511C3}"/>
              </a:ext>
            </a:extLst>
          </p:cNvPr>
          <p:cNvPicPr>
            <a:picLocks noChangeAspect="1"/>
          </p:cNvPicPr>
          <p:nvPr/>
        </p:nvPicPr>
        <p:blipFill rotWithShape="1">
          <a:blip r:embed="rId4"/>
          <a:srcRect l="11143" r="11907"/>
          <a:stretch/>
        </p:blipFill>
        <p:spPr>
          <a:xfrm>
            <a:off x="10523397" y="2697995"/>
            <a:ext cx="1590693" cy="2067157"/>
          </a:xfrm>
          <a:prstGeom prst="rect">
            <a:avLst/>
          </a:prstGeom>
          <a:ln>
            <a:noFill/>
          </a:ln>
          <a:effectLst>
            <a:outerShdw blurRad="292100" dist="139700" dir="2700000" algn="tl" rotWithShape="0">
              <a:srgbClr val="333333">
                <a:alpha val="65000"/>
              </a:srgbClr>
            </a:outerShdw>
          </a:effectLst>
        </p:spPr>
      </p:pic>
      <p:pic>
        <p:nvPicPr>
          <p:cNvPr id="22" name="Picture 4" descr="●ひよこクラブ 2022年3月号">
            <a:extLst>
              <a:ext uri="{FF2B5EF4-FFF2-40B4-BE49-F238E27FC236}">
                <a16:creationId xmlns:a16="http://schemas.microsoft.com/office/drawing/2014/main" id="{D8D9D348-8053-4B70-AEC5-AE72B263C5D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88092" y="2714544"/>
            <a:ext cx="1577958" cy="2050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正方形/長方形 23">
            <a:extLst>
              <a:ext uri="{FF2B5EF4-FFF2-40B4-BE49-F238E27FC236}">
                <a16:creationId xmlns:a16="http://schemas.microsoft.com/office/drawing/2014/main" id="{2294C20E-64E8-4490-950C-F2A95A154924}"/>
              </a:ext>
            </a:extLst>
          </p:cNvPr>
          <p:cNvSpPr/>
          <p:nvPr/>
        </p:nvSpPr>
        <p:spPr>
          <a:xfrm>
            <a:off x="6059488" y="568416"/>
            <a:ext cx="6135013" cy="1938992"/>
          </a:xfrm>
          <a:prstGeom prst="rect">
            <a:avLst/>
          </a:prstGeom>
        </p:spPr>
        <p:txBody>
          <a:bodyPr wrap="none">
            <a:spAutoFit/>
          </a:bodyPr>
          <a:lstStyle/>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代の子育て層へアプローチ</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□有料情報を取りにくる積極層へ</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□製品の特徴を伝え、興味関心をあげて体験</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□新製品のローンチや定番品の活性化などに○</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□使用者約</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割、購入意向</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割</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B118DC91-9514-4546-9AB5-62EB941AE062}"/>
              </a:ext>
            </a:extLst>
          </p:cNvPr>
          <p:cNvPicPr>
            <a:picLocks noChangeAspect="1"/>
          </p:cNvPicPr>
          <p:nvPr/>
        </p:nvPicPr>
        <p:blipFill>
          <a:blip r:embed="rId6"/>
          <a:stretch>
            <a:fillRect/>
          </a:stretch>
        </p:blipFill>
        <p:spPr>
          <a:xfrm>
            <a:off x="5204608" y="604933"/>
            <a:ext cx="835147" cy="708609"/>
          </a:xfrm>
          <a:prstGeom prst="rect">
            <a:avLst/>
          </a:prstGeom>
        </p:spPr>
      </p:pic>
      <p:sp>
        <p:nvSpPr>
          <p:cNvPr id="25" name="正方形/長方形 24">
            <a:extLst>
              <a:ext uri="{FF2B5EF4-FFF2-40B4-BE49-F238E27FC236}">
                <a16:creationId xmlns:a16="http://schemas.microsoft.com/office/drawing/2014/main" id="{75223E6C-C962-451C-AB8E-4318A335F031}"/>
              </a:ext>
            </a:extLst>
          </p:cNvPr>
          <p:cNvSpPr/>
          <p:nvPr/>
        </p:nvSpPr>
        <p:spPr>
          <a:xfrm>
            <a:off x="80212" y="568416"/>
            <a:ext cx="4636098" cy="1442651"/>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①雑誌タイアップ・貼付け施策</a:t>
            </a:r>
            <a:endParaRPr kumimoji="1" lang="en-US" altLang="ja-JP" sz="2800" b="1" dirty="0">
              <a:solidFill>
                <a:schemeClr val="tx1"/>
              </a:solidFill>
              <a:latin typeface="Meiryo UI" panose="020B0604030504040204" pitchFamily="50" charset="-128"/>
              <a:ea typeface="Meiryo UI" panose="020B0604030504040204" pitchFamily="50" charset="-128"/>
            </a:endParaRPr>
          </a:p>
          <a:p>
            <a:pPr algn="ctr"/>
            <a:r>
              <a:rPr kumimoji="1" lang="ja-JP" altLang="en-US" sz="2800" dirty="0">
                <a:solidFill>
                  <a:schemeClr val="tx1"/>
                </a:solidFill>
                <a:latin typeface="Meiryo UI" panose="020B0604030504040204" pitchFamily="50" charset="-128"/>
                <a:ea typeface="Meiryo UI" panose="020B0604030504040204" pitchFamily="50" charset="-128"/>
              </a:rPr>
              <a:t>有料購入・積極層</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体験数</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50,000</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80,000</a:t>
            </a:r>
            <a:r>
              <a:rPr kumimoji="1" lang="ja-JP" altLang="en-US" sz="2000" dirty="0">
                <a:solidFill>
                  <a:schemeClr val="tx1"/>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154451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0099C1DC-40AA-472C-B5CC-6B59939B47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7671" y="3073131"/>
            <a:ext cx="4363148" cy="3283723"/>
          </a:xfrm>
          <a:prstGeom prst="rect">
            <a:avLst/>
          </a:prstGeom>
          <a:ln>
            <a:noFill/>
          </a:ln>
          <a:effectLst>
            <a:outerShdw blurRad="292100" dist="139700" dir="2700000" algn="tl" rotWithShape="0">
              <a:srgbClr val="333333">
                <a:alpha val="65000"/>
              </a:srgbClr>
            </a:outerShdw>
          </a:effectLst>
        </p:spPr>
      </p:pic>
      <p:pic>
        <p:nvPicPr>
          <p:cNvPr id="28" name="図 27">
            <a:extLst>
              <a:ext uri="{FF2B5EF4-FFF2-40B4-BE49-F238E27FC236}">
                <a16:creationId xmlns:a16="http://schemas.microsoft.com/office/drawing/2014/main" id="{5F0CE530-6B78-4805-AD74-516CABEDF145}"/>
              </a:ext>
            </a:extLst>
          </p:cNvPr>
          <p:cNvPicPr>
            <a:picLocks noChangeAspect="1"/>
          </p:cNvPicPr>
          <p:nvPr/>
        </p:nvPicPr>
        <p:blipFill rotWithShape="1">
          <a:blip r:embed="rId3">
            <a:extLst>
              <a:ext uri="{28A0092B-C50C-407E-A947-70E740481C1C}">
                <a14:useLocalDpi xmlns:a14="http://schemas.microsoft.com/office/drawing/2010/main" val="0"/>
              </a:ext>
            </a:extLst>
          </a:blip>
          <a:srcRect l="53406" t="34721" r="13504" b="12773"/>
          <a:stretch/>
        </p:blipFill>
        <p:spPr>
          <a:xfrm>
            <a:off x="9611516" y="4879166"/>
            <a:ext cx="678621" cy="1435693"/>
          </a:xfrm>
          <a:prstGeom prst="rect">
            <a:avLst/>
          </a:prstGeom>
        </p:spPr>
      </p:pic>
      <p:pic>
        <p:nvPicPr>
          <p:cNvPr id="10" name="図 9">
            <a:extLst>
              <a:ext uri="{FF2B5EF4-FFF2-40B4-BE49-F238E27FC236}">
                <a16:creationId xmlns:a16="http://schemas.microsoft.com/office/drawing/2014/main" id="{0342C1F4-64D9-4312-A316-828DF45E5AF8}"/>
              </a:ext>
            </a:extLst>
          </p:cNvPr>
          <p:cNvPicPr>
            <a:picLocks noChangeAspect="1"/>
          </p:cNvPicPr>
          <p:nvPr/>
        </p:nvPicPr>
        <p:blipFill>
          <a:blip r:embed="rId4"/>
          <a:stretch>
            <a:fillRect/>
          </a:stretch>
        </p:blipFill>
        <p:spPr>
          <a:xfrm>
            <a:off x="5204608" y="604933"/>
            <a:ext cx="835147" cy="708609"/>
          </a:xfrm>
          <a:prstGeom prst="rect">
            <a:avLst/>
          </a:prstGeom>
        </p:spPr>
      </p:pic>
      <p:sp>
        <p:nvSpPr>
          <p:cNvPr id="16" name="正方形/長方形 15">
            <a:extLst>
              <a:ext uri="{FF2B5EF4-FFF2-40B4-BE49-F238E27FC236}">
                <a16:creationId xmlns:a16="http://schemas.microsoft.com/office/drawing/2014/main" id="{5A6689E6-73E4-494C-935A-E77E6ECFEFC5}"/>
              </a:ext>
            </a:extLst>
          </p:cNvPr>
          <p:cNvSpPr/>
          <p:nvPr/>
        </p:nvSpPr>
        <p:spPr>
          <a:xfrm>
            <a:off x="46581" y="2611466"/>
            <a:ext cx="200567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rPr>
              <a:t>□防臭袋</a:t>
            </a:r>
            <a:r>
              <a:rPr lang="ja-JP" altLang="en-US" sz="2400"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の例</a:t>
            </a:r>
            <a:endParaRPr kumimoji="1" lang="en-US" altLang="ja-JP" sz="24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6389EEE6-5EDC-4E46-9D83-80E7D4A4C7C8}"/>
              </a:ext>
            </a:extLst>
          </p:cNvPr>
          <p:cNvPicPr>
            <a:picLocks noChangeAspect="1"/>
          </p:cNvPicPr>
          <p:nvPr/>
        </p:nvPicPr>
        <p:blipFill>
          <a:blip r:embed="rId5"/>
          <a:stretch>
            <a:fillRect/>
          </a:stretch>
        </p:blipFill>
        <p:spPr>
          <a:xfrm>
            <a:off x="10426450" y="2698288"/>
            <a:ext cx="1614737" cy="2066864"/>
          </a:xfrm>
          <a:prstGeom prst="rect">
            <a:avLst/>
          </a:prstGeom>
          <a:ln>
            <a:noFill/>
          </a:ln>
          <a:effectLst>
            <a:outerShdw blurRad="292100" dist="139700" dir="2700000" algn="tl" rotWithShape="0">
              <a:srgbClr val="333333">
                <a:alpha val="65000"/>
              </a:srgbClr>
            </a:outerShdw>
          </a:effectLst>
        </p:spPr>
      </p:pic>
      <p:sp>
        <p:nvSpPr>
          <p:cNvPr id="20" name="正方形/長方形 19">
            <a:extLst>
              <a:ext uri="{FF2B5EF4-FFF2-40B4-BE49-F238E27FC236}">
                <a16:creationId xmlns:a16="http://schemas.microsoft.com/office/drawing/2014/main" id="{6351E533-B057-49E4-8772-D55A62691584}"/>
              </a:ext>
            </a:extLst>
          </p:cNvPr>
          <p:cNvSpPr/>
          <p:nvPr/>
        </p:nvSpPr>
        <p:spPr>
          <a:xfrm>
            <a:off x="9436226" y="4921171"/>
            <a:ext cx="1041274" cy="1393687"/>
          </a:xfrm>
          <a:prstGeom prst="rect">
            <a:avLst/>
          </a:prstGeom>
          <a:solidFill>
            <a:schemeClr val="accent1">
              <a:lumMod val="60000"/>
              <a:lumOff val="40000"/>
            </a:schemeClr>
          </a:solid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体験</a:t>
            </a:r>
            <a:endParaRPr kumimoji="1"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サンプル</a:t>
            </a:r>
            <a:endParaRPr kumimoji="1" lang="ja-JP" altLang="en-US"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834A730B-14E1-4325-8BFB-75B6B22F626D}"/>
              </a:ext>
            </a:extLst>
          </p:cNvPr>
          <p:cNvSpPr/>
          <p:nvPr/>
        </p:nvSpPr>
        <p:spPr>
          <a:xfrm>
            <a:off x="6229761" y="2632831"/>
            <a:ext cx="292900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rPr>
              <a:t>□衣料用柔軟剤</a:t>
            </a:r>
            <a:r>
              <a:rPr lang="ja-JP" altLang="en-US" sz="2400"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の例</a:t>
            </a:r>
            <a:endParaRPr kumimoji="1" lang="en-US" altLang="ja-JP" sz="24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A4A14E0A-F108-4EB9-B795-5696BFA8E7ED}"/>
              </a:ext>
            </a:extLst>
          </p:cNvPr>
          <p:cNvPicPr>
            <a:picLocks noChangeAspect="1"/>
          </p:cNvPicPr>
          <p:nvPr/>
        </p:nvPicPr>
        <p:blipFill rotWithShape="1">
          <a:blip r:embed="rId6"/>
          <a:srcRect l="19545" t="5687" r="20365" b="3810"/>
          <a:stretch/>
        </p:blipFill>
        <p:spPr>
          <a:xfrm>
            <a:off x="835318" y="3415089"/>
            <a:ext cx="1103285" cy="1661683"/>
          </a:xfrm>
          <a:prstGeom prst="rect">
            <a:avLst/>
          </a:prstGeom>
          <a:ln>
            <a:noFill/>
          </a:ln>
          <a:effectLst>
            <a:outerShdw blurRad="292100" dist="139700" dir="2700000" algn="tl" rotWithShape="0">
              <a:srgbClr val="333333">
                <a:alpha val="65000"/>
              </a:srgbClr>
            </a:outerShdw>
          </a:effectLst>
        </p:spPr>
      </p:pic>
      <p:pic>
        <p:nvPicPr>
          <p:cNvPr id="24" name="図 23">
            <a:extLst>
              <a:ext uri="{FF2B5EF4-FFF2-40B4-BE49-F238E27FC236}">
                <a16:creationId xmlns:a16="http://schemas.microsoft.com/office/drawing/2014/main" id="{21CB722F-6007-4216-B621-C6E1BF3090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813" y="3089126"/>
            <a:ext cx="4881088" cy="3225733"/>
          </a:xfrm>
          <a:prstGeom prst="rect">
            <a:avLst/>
          </a:prstGeom>
          <a:ln>
            <a:noFill/>
          </a:ln>
          <a:effectLst>
            <a:outerShdw blurRad="292100" dist="139700" dir="2700000" algn="tl" rotWithShape="0">
              <a:srgbClr val="333333">
                <a:alpha val="65000"/>
              </a:srgbClr>
            </a:outerShdw>
          </a:effectLst>
        </p:spPr>
      </p:pic>
      <p:pic>
        <p:nvPicPr>
          <p:cNvPr id="2052" name="Picture 4" descr="●ひよこクラブ 2022年3月号">
            <a:extLst>
              <a:ext uri="{FF2B5EF4-FFF2-40B4-BE49-F238E27FC236}">
                <a16:creationId xmlns:a16="http://schemas.microsoft.com/office/drawing/2014/main" id="{C4C9EE5A-953C-476F-890D-F55C41DD1F2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688092" y="2714544"/>
            <a:ext cx="1577958" cy="2050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図 28">
            <a:extLst>
              <a:ext uri="{FF2B5EF4-FFF2-40B4-BE49-F238E27FC236}">
                <a16:creationId xmlns:a16="http://schemas.microsoft.com/office/drawing/2014/main" id="{7D5BED3F-8C1A-476A-90D6-D7C0E9E5807B}"/>
              </a:ext>
            </a:extLst>
          </p:cNvPr>
          <p:cNvPicPr>
            <a:picLocks noChangeAspect="1"/>
          </p:cNvPicPr>
          <p:nvPr/>
        </p:nvPicPr>
        <p:blipFill rotWithShape="1">
          <a:blip r:embed="rId6"/>
          <a:srcRect l="19545" t="5687" r="20365" b="3810"/>
          <a:stretch/>
        </p:blipFill>
        <p:spPr>
          <a:xfrm>
            <a:off x="1625856" y="4794170"/>
            <a:ext cx="614773" cy="925924"/>
          </a:xfrm>
          <a:prstGeom prst="rect">
            <a:avLst/>
          </a:prstGeom>
          <a:ln>
            <a:noFill/>
          </a:ln>
          <a:effectLst>
            <a:outerShdw blurRad="292100" dist="139700" dir="2700000" algn="tl" rotWithShape="0">
              <a:srgbClr val="333333">
                <a:alpha val="65000"/>
              </a:srgbClr>
            </a:outerShdw>
          </a:effectLst>
        </p:spPr>
      </p:pic>
      <p:sp>
        <p:nvSpPr>
          <p:cNvPr id="25" name="正方形/長方形 24">
            <a:extLst>
              <a:ext uri="{FF2B5EF4-FFF2-40B4-BE49-F238E27FC236}">
                <a16:creationId xmlns:a16="http://schemas.microsoft.com/office/drawing/2014/main" id="{19877D67-0D7C-40A7-84DF-D1A91A120D8F}"/>
              </a:ext>
            </a:extLst>
          </p:cNvPr>
          <p:cNvSpPr/>
          <p:nvPr/>
        </p:nvSpPr>
        <p:spPr>
          <a:xfrm>
            <a:off x="1360753" y="4574652"/>
            <a:ext cx="1155700" cy="15541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体験</a:t>
            </a:r>
            <a:endParaRPr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サンプル</a:t>
            </a:r>
          </a:p>
        </p:txBody>
      </p:sp>
      <p:sp>
        <p:nvSpPr>
          <p:cNvPr id="3" name="正方形/長方形 2">
            <a:extLst>
              <a:ext uri="{FF2B5EF4-FFF2-40B4-BE49-F238E27FC236}">
                <a16:creationId xmlns:a16="http://schemas.microsoft.com/office/drawing/2014/main" id="{30A6634F-D359-4DAF-9F00-8185AD081B78}"/>
              </a:ext>
            </a:extLst>
          </p:cNvPr>
          <p:cNvSpPr/>
          <p:nvPr/>
        </p:nvSpPr>
        <p:spPr>
          <a:xfrm>
            <a:off x="1355363" y="4514042"/>
            <a:ext cx="1224215" cy="1661683"/>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C1C20BE9-F785-4661-BCF4-071B10F5DBB3}"/>
              </a:ext>
            </a:extLst>
          </p:cNvPr>
          <p:cNvSpPr/>
          <p:nvPr/>
        </p:nvSpPr>
        <p:spPr>
          <a:xfrm>
            <a:off x="2901717" y="6423459"/>
            <a:ext cx="62760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お申込は</a:t>
            </a:r>
            <a:r>
              <a:rPr lang="en-US" altLang="ja-JP"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ヵ月前となります。</a:t>
            </a:r>
            <a:r>
              <a:rPr kumimoji="1" lang="ja-JP" altLang="en-US" sz="18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rPr>
              <a:t>時期や商品の</a:t>
            </a:r>
            <a:r>
              <a:rPr lang="ja-JP" altLang="en-US" b="1" dirty="0">
                <a:solidFill>
                  <a:srgbClr val="222222"/>
                </a:solidFill>
                <a:latin typeface="Meiryo UI" panose="020B0604030504040204" pitchFamily="50" charset="-128"/>
                <a:ea typeface="Meiryo UI" panose="020B0604030504040204" pitchFamily="50" charset="-128"/>
                <a:cs typeface="Meiryo UI" panose="020B0604030504040204" pitchFamily="50" charset="-128"/>
              </a:rPr>
              <a:t>ご相談はお早めに。</a:t>
            </a:r>
            <a:endParaRPr kumimoji="1" lang="en-US" altLang="ja-JP" sz="1800" b="1"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a:extLst>
              <a:ext uri="{FF2B5EF4-FFF2-40B4-BE49-F238E27FC236}">
                <a16:creationId xmlns:a16="http://schemas.microsoft.com/office/drawing/2014/main" id="{6478DC50-D757-4109-A0B1-38C25CE891BF}"/>
              </a:ext>
            </a:extLst>
          </p:cNvPr>
          <p:cNvSpPr/>
          <p:nvPr/>
        </p:nvSpPr>
        <p:spPr>
          <a:xfrm>
            <a:off x="6059488" y="568416"/>
            <a:ext cx="6135013" cy="1938992"/>
          </a:xfrm>
          <a:prstGeom prst="rect">
            <a:avLst/>
          </a:prstGeom>
        </p:spPr>
        <p:txBody>
          <a:bodyPr wrap="none">
            <a:spAutoFit/>
          </a:bodyPr>
          <a:lstStyle/>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代の子育て層へアプローチ</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□有料情報を取りにくる積極層へ</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□製品の特徴を伝え、興味関心をあげて体験</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□新製品のローンチや定番品の活性化などに○</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□使用者約</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割、購入意向</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割</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9219ACEC-54D7-4B0C-948F-CB34916540C7}"/>
              </a:ext>
            </a:extLst>
          </p:cNvPr>
          <p:cNvSpPr/>
          <p:nvPr/>
        </p:nvSpPr>
        <p:spPr>
          <a:xfrm>
            <a:off x="80212" y="568416"/>
            <a:ext cx="4636098" cy="1442651"/>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①雑誌タイアップ・貼付け施策</a:t>
            </a:r>
            <a:endParaRPr kumimoji="1" lang="en-US" altLang="ja-JP" sz="2800" b="1" dirty="0">
              <a:solidFill>
                <a:schemeClr val="tx1"/>
              </a:solidFill>
              <a:latin typeface="Meiryo UI" panose="020B0604030504040204" pitchFamily="50" charset="-128"/>
              <a:ea typeface="Meiryo UI" panose="020B0604030504040204" pitchFamily="50" charset="-128"/>
            </a:endParaRPr>
          </a:p>
          <a:p>
            <a:pPr algn="ctr"/>
            <a:r>
              <a:rPr kumimoji="1" lang="ja-JP" altLang="en-US" sz="2800" dirty="0">
                <a:solidFill>
                  <a:schemeClr val="tx1"/>
                </a:solidFill>
                <a:latin typeface="Meiryo UI" panose="020B0604030504040204" pitchFamily="50" charset="-128"/>
                <a:ea typeface="Meiryo UI" panose="020B0604030504040204" pitchFamily="50" charset="-128"/>
              </a:rPr>
              <a:t>有料購入・積極層</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体験数</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50,000</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80,000</a:t>
            </a:r>
            <a:r>
              <a:rPr kumimoji="1" lang="ja-JP" altLang="en-US" sz="2000" dirty="0">
                <a:solidFill>
                  <a:schemeClr val="tx1"/>
                </a:solidFill>
                <a:latin typeface="Meiryo UI" panose="020B0604030504040204" pitchFamily="50" charset="-128"/>
                <a:ea typeface="Meiryo UI" panose="020B0604030504040204" pitchFamily="50" charset="-128"/>
              </a:rPr>
              <a:t>人</a:t>
            </a:r>
          </a:p>
        </p:txBody>
      </p:sp>
      <p:sp>
        <p:nvSpPr>
          <p:cNvPr id="26" name="正方形/長方形 25">
            <a:extLst>
              <a:ext uri="{FF2B5EF4-FFF2-40B4-BE49-F238E27FC236}">
                <a16:creationId xmlns:a16="http://schemas.microsoft.com/office/drawing/2014/main" id="{A78BF672-F7F8-4DE4-A629-046454F56B59}"/>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事例①　雑誌タイアップ・貼付け施策</a:t>
            </a:r>
          </a:p>
        </p:txBody>
      </p:sp>
    </p:spTree>
    <p:extLst>
      <p:ext uri="{BB962C8B-B14F-4D97-AF65-F5344CB8AC3E}">
        <p14:creationId xmlns:p14="http://schemas.microsoft.com/office/powerpoint/2010/main" val="287041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EC1F508-B750-463E-A195-08797F5647E6}"/>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事例②　子育てイベントで説明・手渡し施策　</a:t>
            </a:r>
          </a:p>
        </p:txBody>
      </p:sp>
      <p:sp>
        <p:nvSpPr>
          <p:cNvPr id="33" name="正方形/長方形 32">
            <a:extLst>
              <a:ext uri="{FF2B5EF4-FFF2-40B4-BE49-F238E27FC236}">
                <a16:creationId xmlns:a16="http://schemas.microsoft.com/office/drawing/2014/main" id="{108774C9-DE71-4D0C-BCB2-4595E80516BE}"/>
              </a:ext>
            </a:extLst>
          </p:cNvPr>
          <p:cNvSpPr/>
          <p:nvPr/>
        </p:nvSpPr>
        <p:spPr>
          <a:xfrm>
            <a:off x="80467" y="618189"/>
            <a:ext cx="4796333" cy="1039687"/>
          </a:xfrm>
          <a:prstGeom prst="rect">
            <a:avLst/>
          </a:prstGeom>
          <a:solidFill>
            <a:srgbClr val="FBE5D6">
              <a:alpha val="60000"/>
            </a:srgb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Meiryo UI" panose="020B0604030504040204" pitchFamily="50" charset="-128"/>
                <a:ea typeface="Meiryo UI" panose="020B0604030504040204" pitchFamily="50" charset="-128"/>
              </a:rPr>
              <a:t>②</a:t>
            </a:r>
            <a:r>
              <a:rPr kumimoji="1" lang="ja-JP" altLang="en-US" sz="2800" b="1" dirty="0">
                <a:solidFill>
                  <a:schemeClr val="tx1"/>
                </a:solidFill>
                <a:latin typeface="Meiryo UI" panose="020B0604030504040204" pitchFamily="50" charset="-128"/>
                <a:ea typeface="Meiryo UI" panose="020B0604030504040204" pitchFamily="50" charset="-128"/>
              </a:rPr>
              <a:t>イベントで説明・手渡し施策</a:t>
            </a:r>
            <a:r>
              <a:rPr kumimoji="1" lang="en-US" altLang="ja-JP" sz="2800" b="1" dirty="0">
                <a:solidFill>
                  <a:schemeClr val="tx1"/>
                </a:solidFill>
                <a:latin typeface="Meiryo UI" panose="020B0604030504040204" pitchFamily="50" charset="-128"/>
                <a:ea typeface="Meiryo UI" panose="020B0604030504040204" pitchFamily="50" charset="-128"/>
              </a:rPr>
              <a:t>	</a:t>
            </a:r>
          </a:p>
          <a:p>
            <a:r>
              <a:rPr lang="ja-JP" altLang="en-US" sz="2000" dirty="0">
                <a:solidFill>
                  <a:schemeClr val="tx1"/>
                </a:solidFill>
                <a:latin typeface="Meiryo UI" panose="020B0604030504040204" pitchFamily="50" charset="-128"/>
                <a:ea typeface="Meiryo UI" panose="020B0604030504040204" pitchFamily="50" charset="-128"/>
              </a:rPr>
              <a:t>　　体験数：</a:t>
            </a:r>
            <a:r>
              <a:rPr lang="en-US" altLang="ja-JP" sz="2000" dirty="0">
                <a:solidFill>
                  <a:schemeClr val="tx1"/>
                </a:solidFill>
                <a:latin typeface="Meiryo UI" panose="020B0604030504040204" pitchFamily="50" charset="-128"/>
                <a:ea typeface="Meiryo UI" panose="020B0604030504040204" pitchFamily="50" charset="-128"/>
              </a:rPr>
              <a:t>1</a:t>
            </a:r>
            <a:r>
              <a:rPr kumimoji="1" lang="en-US" altLang="ja-JP" sz="2000" dirty="0">
                <a:solidFill>
                  <a:schemeClr val="tx1"/>
                </a:solidFill>
                <a:latin typeface="Meiryo UI" panose="020B0604030504040204" pitchFamily="50" charset="-128"/>
                <a:ea typeface="Meiryo UI" panose="020B0604030504040204" pitchFamily="50" charset="-128"/>
              </a:rPr>
              <a:t>,000</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5,000</a:t>
            </a:r>
            <a:r>
              <a:rPr kumimoji="1" lang="ja-JP" altLang="en-US" sz="2000" dirty="0">
                <a:solidFill>
                  <a:schemeClr val="tx1"/>
                </a:solidFill>
                <a:latin typeface="Meiryo UI" panose="020B0604030504040204" pitchFamily="50" charset="-128"/>
                <a:ea typeface="Meiryo UI" panose="020B0604030504040204" pitchFamily="50" charset="-128"/>
              </a:rPr>
              <a:t>人</a:t>
            </a:r>
          </a:p>
        </p:txBody>
      </p:sp>
      <p:pic>
        <p:nvPicPr>
          <p:cNvPr id="2" name="図 1">
            <a:extLst>
              <a:ext uri="{FF2B5EF4-FFF2-40B4-BE49-F238E27FC236}">
                <a16:creationId xmlns:a16="http://schemas.microsoft.com/office/drawing/2014/main" id="{01E85A03-F064-47EC-9256-D28871E9E02A}"/>
              </a:ext>
            </a:extLst>
          </p:cNvPr>
          <p:cNvPicPr>
            <a:picLocks noChangeAspect="1"/>
          </p:cNvPicPr>
          <p:nvPr/>
        </p:nvPicPr>
        <p:blipFill>
          <a:blip r:embed="rId2">
            <a:alphaModFix amt="85000"/>
          </a:blip>
          <a:stretch>
            <a:fillRect/>
          </a:stretch>
        </p:blipFill>
        <p:spPr>
          <a:xfrm>
            <a:off x="566453" y="3460135"/>
            <a:ext cx="4648713" cy="3076734"/>
          </a:xfrm>
          <a:prstGeom prst="rect">
            <a:avLst/>
          </a:prstGeom>
          <a:ln>
            <a:noFill/>
          </a:ln>
          <a:effectLst>
            <a:outerShdw blurRad="292100" dist="139700" dir="2700000" algn="tl" rotWithShape="0">
              <a:srgbClr val="333333">
                <a:alpha val="65000"/>
              </a:srgbClr>
            </a:outerShdw>
          </a:effectLst>
        </p:spPr>
      </p:pic>
      <p:pic>
        <p:nvPicPr>
          <p:cNvPr id="4" name="図 3">
            <a:extLst>
              <a:ext uri="{FF2B5EF4-FFF2-40B4-BE49-F238E27FC236}">
                <a16:creationId xmlns:a16="http://schemas.microsoft.com/office/drawing/2014/main" id="{507F4A5A-5016-4B12-BEF7-1445FDD7B09A}"/>
              </a:ext>
            </a:extLst>
          </p:cNvPr>
          <p:cNvPicPr>
            <a:picLocks noChangeAspect="1"/>
          </p:cNvPicPr>
          <p:nvPr/>
        </p:nvPicPr>
        <p:blipFill>
          <a:blip r:embed="rId3"/>
          <a:stretch>
            <a:fillRect/>
          </a:stretch>
        </p:blipFill>
        <p:spPr>
          <a:xfrm>
            <a:off x="5369833" y="3453063"/>
            <a:ext cx="3181921" cy="3076734"/>
          </a:xfrm>
          <a:prstGeom prst="rect">
            <a:avLst/>
          </a:prstGeom>
          <a:ln>
            <a:noFill/>
          </a:ln>
          <a:effectLst>
            <a:outerShdw blurRad="292100" dist="139700" dir="2700000" algn="tl" rotWithShape="0">
              <a:srgbClr val="333333">
                <a:alpha val="65000"/>
              </a:srgbClr>
            </a:outerShdw>
          </a:effectLst>
        </p:spPr>
      </p:pic>
      <p:pic>
        <p:nvPicPr>
          <p:cNvPr id="5" name="図 4">
            <a:extLst>
              <a:ext uri="{FF2B5EF4-FFF2-40B4-BE49-F238E27FC236}">
                <a16:creationId xmlns:a16="http://schemas.microsoft.com/office/drawing/2014/main" id="{BB6F40E6-7E36-463D-ABBF-FE9DE52B48A6}"/>
              </a:ext>
            </a:extLst>
          </p:cNvPr>
          <p:cNvPicPr>
            <a:picLocks noChangeAspect="1"/>
          </p:cNvPicPr>
          <p:nvPr/>
        </p:nvPicPr>
        <p:blipFill rotWithShape="1">
          <a:blip r:embed="rId4"/>
          <a:srcRect l="5152"/>
          <a:stretch/>
        </p:blipFill>
        <p:spPr>
          <a:xfrm>
            <a:off x="8646226" y="3460135"/>
            <a:ext cx="3498486" cy="3076734"/>
          </a:xfrm>
          <a:prstGeom prst="rect">
            <a:avLst/>
          </a:prstGeom>
          <a:ln>
            <a:noFill/>
          </a:ln>
          <a:effectLst>
            <a:outerShdw blurRad="292100" dist="139700" dir="2700000" algn="tl" rotWithShape="0">
              <a:srgbClr val="333333">
                <a:alpha val="65000"/>
              </a:srgbClr>
            </a:outerShdw>
          </a:effectLst>
        </p:spPr>
      </p:pic>
      <p:sp>
        <p:nvSpPr>
          <p:cNvPr id="35" name="正方形/長方形 34">
            <a:extLst>
              <a:ext uri="{FF2B5EF4-FFF2-40B4-BE49-F238E27FC236}">
                <a16:creationId xmlns:a16="http://schemas.microsoft.com/office/drawing/2014/main" id="{E859649F-AB9A-4180-BECF-C5DE2F386CCF}"/>
              </a:ext>
            </a:extLst>
          </p:cNvPr>
          <p:cNvSpPr/>
          <p:nvPr/>
        </p:nvSpPr>
        <p:spPr>
          <a:xfrm>
            <a:off x="6059488" y="568416"/>
            <a:ext cx="6135013" cy="1938992"/>
          </a:xfrm>
          <a:prstGeom prst="rect">
            <a:avLst/>
          </a:prstGeom>
        </p:spPr>
        <p:txBody>
          <a:bodyPr wrap="none">
            <a:spAutoFit/>
          </a:bodyPr>
          <a:lstStyle/>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代の子育てファミリー層へアプローチ</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□横浜会場まで情報を取りにくる積極層へ</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□ダイレクトに話にきくことができる</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rPr>
              <a:t>製品の特徴を伝え、興味関心をあげて体験</a:t>
            </a:r>
            <a:endParaRPr kumimoji="1" lang="en-US" altLang="ja-JP" sz="2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□新製品のローンチや定番品の活性化などに○</a:t>
            </a:r>
            <a:endParaRPr lang="en-US" altLang="ja-JP" sz="24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7EAE4703-52B8-4906-88AA-1DCE8FA82B9D}"/>
              </a:ext>
            </a:extLst>
          </p:cNvPr>
          <p:cNvPicPr>
            <a:picLocks noChangeAspect="1"/>
          </p:cNvPicPr>
          <p:nvPr/>
        </p:nvPicPr>
        <p:blipFill>
          <a:blip r:embed="rId5"/>
          <a:stretch>
            <a:fillRect/>
          </a:stretch>
        </p:blipFill>
        <p:spPr>
          <a:xfrm>
            <a:off x="1230579" y="1769311"/>
            <a:ext cx="3320460" cy="1132863"/>
          </a:xfrm>
          <a:prstGeom prst="rect">
            <a:avLst/>
          </a:prstGeom>
        </p:spPr>
      </p:pic>
      <p:sp>
        <p:nvSpPr>
          <p:cNvPr id="3" name="正方形/長方形 2">
            <a:extLst>
              <a:ext uri="{FF2B5EF4-FFF2-40B4-BE49-F238E27FC236}">
                <a16:creationId xmlns:a16="http://schemas.microsoft.com/office/drawing/2014/main" id="{5BD7A25A-2A40-444D-AE3D-F1C321645CF2}"/>
              </a:ext>
            </a:extLst>
          </p:cNvPr>
          <p:cNvSpPr/>
          <p:nvPr/>
        </p:nvSpPr>
        <p:spPr>
          <a:xfrm>
            <a:off x="566453" y="3115635"/>
            <a:ext cx="7428637" cy="369332"/>
          </a:xfrm>
          <a:prstGeom prst="rect">
            <a:avLst/>
          </a:prstGeom>
        </p:spPr>
        <p:txBody>
          <a:bodyPr wrap="none">
            <a:spAutoFit/>
          </a:bodyPr>
          <a:lstStyle/>
          <a:p>
            <a:r>
              <a:rPr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ＭＳ Ｐゴシック" panose="020B0600070205080204" pitchFamily="50" charset="-128"/>
              </a:rPr>
              <a:t>●過去事例　ベネッセの子育てイベント「たまひよファミリーパーク</a:t>
            </a:r>
            <a:r>
              <a:rPr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ＭＳ Ｐゴシック" panose="020B0600070205080204" pitchFamily="50" charset="-128"/>
              </a:rPr>
              <a:t>in</a:t>
            </a:r>
            <a:r>
              <a:rPr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ＭＳ Ｐゴシック" panose="020B0600070205080204" pitchFamily="50" charset="-128"/>
              </a:rPr>
              <a:t>横浜」　　</a:t>
            </a:r>
            <a:endParaRPr lang="ja-JP" altLang="en-US" dirty="0">
              <a:solidFill>
                <a:schemeClr val="tx1">
                  <a:lumMod val="50000"/>
                  <a:lumOff val="50000"/>
                </a:schemeClr>
              </a:solidFill>
            </a:endParaRPr>
          </a:p>
        </p:txBody>
      </p:sp>
      <p:pic>
        <p:nvPicPr>
          <p:cNvPr id="11" name="図 10">
            <a:extLst>
              <a:ext uri="{FF2B5EF4-FFF2-40B4-BE49-F238E27FC236}">
                <a16:creationId xmlns:a16="http://schemas.microsoft.com/office/drawing/2014/main" id="{30BAE969-9964-49C3-A733-49EC1CBE7B5A}"/>
              </a:ext>
            </a:extLst>
          </p:cNvPr>
          <p:cNvPicPr>
            <a:picLocks noChangeAspect="1"/>
          </p:cNvPicPr>
          <p:nvPr/>
        </p:nvPicPr>
        <p:blipFill>
          <a:blip r:embed="rId6"/>
          <a:stretch>
            <a:fillRect/>
          </a:stretch>
        </p:blipFill>
        <p:spPr>
          <a:xfrm>
            <a:off x="5204608" y="604933"/>
            <a:ext cx="835147" cy="708609"/>
          </a:xfrm>
          <a:prstGeom prst="rect">
            <a:avLst/>
          </a:prstGeom>
        </p:spPr>
      </p:pic>
      <p:sp>
        <p:nvSpPr>
          <p:cNvPr id="7" name="正方形/長方形 6">
            <a:extLst>
              <a:ext uri="{FF2B5EF4-FFF2-40B4-BE49-F238E27FC236}">
                <a16:creationId xmlns:a16="http://schemas.microsoft.com/office/drawing/2014/main" id="{4304E7D2-AC34-4574-BC00-AFCD03546DC2}"/>
              </a:ext>
            </a:extLst>
          </p:cNvPr>
          <p:cNvSpPr/>
          <p:nvPr/>
        </p:nvSpPr>
        <p:spPr>
          <a:xfrm>
            <a:off x="8646226" y="3071246"/>
            <a:ext cx="3342646" cy="369332"/>
          </a:xfrm>
          <a:prstGeom prst="rect">
            <a:avLst/>
          </a:prstGeom>
        </p:spPr>
        <p:txBody>
          <a:bodyPr wrap="none">
            <a:spAutoFit/>
          </a:bodyPr>
          <a:lstStyle/>
          <a:p>
            <a:r>
              <a:rPr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ＭＳ Ｐゴシック" panose="020B0600070205080204" pitchFamily="50" charset="-128"/>
              </a:rPr>
              <a:t>次回は</a:t>
            </a:r>
            <a:r>
              <a:rPr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ＭＳ Ｐゴシック" panose="020B0600070205080204" pitchFamily="50" charset="-128"/>
              </a:rPr>
              <a:t>2022/10/23</a:t>
            </a:r>
            <a:r>
              <a:rPr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ＭＳ Ｐゴシック" panose="020B0600070205080204" pitchFamily="50" charset="-128"/>
              </a:rPr>
              <a:t>予定　</a:t>
            </a:r>
            <a:endParaRPr lang="ja-JP" altLang="en-US" dirty="0"/>
          </a:p>
        </p:txBody>
      </p:sp>
    </p:spTree>
    <p:extLst>
      <p:ext uri="{BB962C8B-B14F-4D97-AF65-F5344CB8AC3E}">
        <p14:creationId xmlns:p14="http://schemas.microsoft.com/office/powerpoint/2010/main" val="3385479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3657</TotalTime>
  <Words>1606</Words>
  <Application>Microsoft Office PowerPoint</Application>
  <PresentationFormat>ワイド画面</PresentationFormat>
  <Paragraphs>196</Paragraphs>
  <Slides>16</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3" baseType="lpstr">
      <vt:lpstr>Meiryo UI</vt:lpstr>
      <vt:lpstr>游ゴシック</vt:lpstr>
      <vt:lpstr>游ゴシック Light</vt:lpstr>
      <vt:lpstr>Arial</vt:lpstr>
      <vt:lpstr>Wingdings</vt:lpstr>
      <vt:lpstr>Office テーマ</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たまひよメルマガ閲覧資料④　2022年2月配信</dc:title>
  <dc:creator>樽見 祥行</dc:creator>
  <cp:lastModifiedBy>樽見 祥行</cp:lastModifiedBy>
  <cp:revision>254</cp:revision>
  <dcterms:created xsi:type="dcterms:W3CDTF">2021-11-18T02:29:34Z</dcterms:created>
  <dcterms:modified xsi:type="dcterms:W3CDTF">2022-02-24T07:30:39Z</dcterms:modified>
</cp:coreProperties>
</file>