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617" r:id="rId2"/>
    <p:sldId id="4734" r:id="rId3"/>
    <p:sldId id="4733" r:id="rId4"/>
    <p:sldId id="4732" r:id="rId5"/>
    <p:sldId id="4738" r:id="rId6"/>
    <p:sldId id="4735" r:id="rId7"/>
    <p:sldId id="259" r:id="rId8"/>
    <p:sldId id="4736" r:id="rId9"/>
    <p:sldId id="4737" r:id="rId10"/>
    <p:sldId id="4610" r:id="rId11"/>
    <p:sldId id="4687" r:id="rId12"/>
    <p:sldId id="4615" r:id="rId13"/>
    <p:sldId id="4676" r:id="rId14"/>
    <p:sldId id="4616"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FF"/>
    <a:srgbClr val="FBE5D6"/>
    <a:srgbClr val="FABF8F"/>
    <a:srgbClr val="FFCCFF"/>
    <a:srgbClr val="C4D79B"/>
    <a:srgbClr val="DDDDDD"/>
    <a:srgbClr val="000000"/>
    <a:srgbClr val="92C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4660"/>
  </p:normalViewPr>
  <p:slideViewPr>
    <p:cSldViewPr snapToGrid="0" showGuides="1">
      <p:cViewPr varScale="1">
        <p:scale>
          <a:sx n="80" d="100"/>
          <a:sy n="80" d="100"/>
        </p:scale>
        <p:origin x="174" y="84"/>
      </p:cViewPr>
      <p:guideLst>
        <p:guide orient="horz" pos="2160"/>
        <p:guide pos="3840"/>
      </p:guideLst>
    </p:cSldViewPr>
  </p:slid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c0047328\Desktop\&#9632;&#21338;&#22577;&#22530;&#21193;&#24375;&#20250;&#12288;&#23713;&#23822;&#12373;&#12435;\&#12463;&#12525;&#12473;&#38598;&#35336;&#12288;&#35242;&#24180;&#40802;&#12288;&#23376;&#24180;&#40802;&#12288;1100288_20211208_1749_Cross_n1&#1228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c0047328\Desktop\&#9632;&#21338;&#22577;&#22530;&#21193;&#24375;&#20250;&#12288;&#23713;&#23822;&#12373;&#12435;\&#12463;&#12525;&#12473;&#38598;&#35336;&#12288;&#35242;&#24180;&#40802;&#12288;&#23376;&#24180;&#40802;&#12288;1100288_20211208_1749_Cross_n1&#1228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c0047328\Desktop\&#9632;&#21338;&#22577;&#22530;&#21193;&#24375;&#20250;&#12288;&#23713;&#23822;&#12373;&#12435;\&#12463;&#12525;&#12473;&#38598;&#35336;&#12288;&#35242;&#24180;&#40802;&#12288;&#23376;&#24180;&#40802;&#12288;1100288_20211208_1749_Cross_n1&#1228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c0047328\Desktop\&#9632;&#21338;&#22577;&#22530;&#21193;&#24375;&#20250;&#12288;&#23713;&#23822;&#12373;&#12435;\&#12463;&#12525;&#12473;&#38598;&#35336;&#12288;&#35242;&#24180;&#40802;&#12288;&#23376;&#24180;&#40802;&#12288;1100288_20211208_1749_Cross_n1&#1228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absv20.ad.win.bc-extra.net\&#24195;&#21578;&#37096;\&#12477;&#12522;&#12517;&#12540;&#12471;&#12519;&#12531;&#12469;&#12540;&#12499;&#12473;&#35506;\01_&#12383;&#12414;&#12402;&#12424;\&#12383;&#12414;&#12402;&#12424;&#24195;&#21578;&#20225;&#30011;\&#12304;&#31038;&#22806;&#31192;&#12305;&#26032;&#21109;&#21002;&#12395;&#12416;&#12369;&#12390;\&#21942;&#26989;&#12469;&#12509;&#12540;&#12488;&#29992;_&#35519;&#26619;&#32080;&#26524;\&#12525;&#12540;&#12487;&#12540;&#12479;\&#38291;&#25509;&#24066;&#22580;\&#9313;&#32654;&#23481;&#12539;&#39154;&#26009;&#12539;&#39135;&#21697;&#12539;&#26085;&#29992;&#21697;&#12539;&#23429;&#37197;&#12539;&#12469;&#12502;&#12473;&#12463;&#12539;&#12521;&#12452;&#12501;&#12473;&#12479;&#12452;&#12523;\1100288_GT\&#8251;&#22823;&#35199;&#32232;&#38598;&#8251;1100288_GT.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bc0047328\Desktop\&#9632;&#9632;&#9632;&#26989;&#31278;&#21029;&#26989;&#30028;&#21029;PJ\&#9632;&#20849;&#26377;\&#27927;&#21092;&#35519;&#26619;&#12288;2019&#24180;3&#26376;\&#27927;&#21092;&#35519;&#26619;2019&#24180;3&#26376;&#12288;&#12461;&#12483;&#12474;\&#37325;&#35201;&#35222;&#12509;&#12452;&#12531;&#12488;&#12288;&#12463;&#12525;&#12473;&#12288;953750_200501_1716_Cross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c0047328\Desktop\&#9632;&#9632;&#9632;&#26989;&#31278;&#21029;&#26989;&#30028;&#21029;PJ\&#9632;&#20849;&#26377;\&#27927;&#21092;&#35519;&#26619;&#12288;2019&#24180;3&#26376;\&#27927;&#21092;&#35519;&#26619;2019&#24180;3&#26376;&#12288;&#12461;&#12483;&#12474;\&#37325;&#35201;&#35222;&#12509;&#12452;&#12531;&#12488;&#12288;&#12463;&#12525;&#12473;&#12288;953750_200501_1716_Cross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r>
              <a:rPr lang="ja-JP" sz="1800" b="1" dirty="0">
                <a:solidFill>
                  <a:schemeClr val="bg1"/>
                </a:solidFill>
              </a:rPr>
              <a:t>ママの年齢別</a:t>
            </a:r>
            <a:r>
              <a:rPr lang="en-US" altLang="ja-JP" sz="1800" b="1" baseline="0" dirty="0">
                <a:solidFill>
                  <a:schemeClr val="bg1"/>
                </a:solidFill>
              </a:rPr>
              <a:t> </a:t>
            </a:r>
            <a:r>
              <a:rPr lang="ja-JP" altLang="en-US" sz="1800" b="1" baseline="0" dirty="0">
                <a:solidFill>
                  <a:schemeClr val="bg1"/>
                </a:solidFill>
              </a:rPr>
              <a:t>家事の</a:t>
            </a:r>
            <a:r>
              <a:rPr lang="ja-JP" altLang="en-US" sz="1800" b="1" dirty="0">
                <a:solidFill>
                  <a:schemeClr val="bg1"/>
                </a:solidFill>
              </a:rPr>
              <a:t>悩み</a:t>
            </a:r>
            <a:endParaRPr lang="ja-JP" sz="1800" b="1" dirty="0">
              <a:solidFill>
                <a:schemeClr val="bg1"/>
              </a:solidFill>
            </a:endParaRPr>
          </a:p>
        </c:rich>
      </c:tx>
      <c:overlay val="0"/>
      <c:spPr>
        <a:solidFill>
          <a:schemeClr val="accent1"/>
        </a:solidFill>
        <a:ln>
          <a:noFill/>
        </a:ln>
        <a:effectLst/>
      </c:spPr>
      <c:txPr>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1908248241556416"/>
          <c:y val="0.15769836532513293"/>
          <c:w val="0.53086630078101138"/>
          <c:h val="0.56301507694246711"/>
        </c:manualLayout>
      </c:layout>
      <c:lineChart>
        <c:grouping val="standard"/>
        <c:varyColors val="0"/>
        <c:ser>
          <c:idx val="1"/>
          <c:order val="1"/>
          <c:tx>
            <c:strRef>
              <c:f>'1(Q39)'!$G$6</c:f>
              <c:strCache>
                <c:ptCount val="1"/>
                <c:pt idx="0">
                  <c:v>【家事】食事の後片付け</c:v>
                </c:pt>
              </c:strCache>
              <c:extLst xmlns:c15="http://schemas.microsoft.com/office/drawing/2012/chart"/>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cat>
            <c:strRef>
              <c:f>'1(Q39)'!$D$42:$D$45</c:f>
              <c:strCache>
                <c:ptCount val="4"/>
                <c:pt idx="0">
                  <c:v>25才～29才</c:v>
                </c:pt>
                <c:pt idx="1">
                  <c:v>30才～34才</c:v>
                </c:pt>
                <c:pt idx="2">
                  <c:v>35才～39才</c:v>
                </c:pt>
                <c:pt idx="3">
                  <c:v>40才～44才</c:v>
                </c:pt>
              </c:strCache>
              <c:extLst xmlns:c15="http://schemas.microsoft.com/office/drawing/2012/chart"/>
            </c:strRef>
          </c:cat>
          <c:val>
            <c:numRef>
              <c:f>'1(Q39)'!$G$42:$G$45</c:f>
              <c:numCache>
                <c:formatCode>0%</c:formatCode>
                <c:ptCount val="4"/>
                <c:pt idx="0">
                  <c:v>0.41666666666666669</c:v>
                </c:pt>
                <c:pt idx="1">
                  <c:v>0.32038834951456313</c:v>
                </c:pt>
                <c:pt idx="2">
                  <c:v>0.32142857142857145</c:v>
                </c:pt>
                <c:pt idx="3">
                  <c:v>0.31372549019607843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5BDD-4E78-84C8-DE1701856270}"/>
            </c:ext>
          </c:extLst>
        </c:ser>
        <c:ser>
          <c:idx val="3"/>
          <c:order val="3"/>
          <c:tx>
            <c:strRef>
              <c:f>'1(Q39)'!$I$6</c:f>
              <c:strCache>
                <c:ptCount val="1"/>
                <c:pt idx="0">
                  <c:v>【家事】掃除、片づけ</c:v>
                </c:pt>
              </c:strCache>
              <c:extLst xmlns:c15="http://schemas.microsoft.com/office/drawing/2012/chart"/>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f>'1(Q39)'!$D$42:$D$45</c:f>
              <c:strCache>
                <c:ptCount val="4"/>
                <c:pt idx="0">
                  <c:v>25才～29才</c:v>
                </c:pt>
                <c:pt idx="1">
                  <c:v>30才～34才</c:v>
                </c:pt>
                <c:pt idx="2">
                  <c:v>35才～39才</c:v>
                </c:pt>
                <c:pt idx="3">
                  <c:v>40才～44才</c:v>
                </c:pt>
              </c:strCache>
              <c:extLst xmlns:c15="http://schemas.microsoft.com/office/drawing/2012/chart"/>
            </c:strRef>
          </c:cat>
          <c:val>
            <c:numRef>
              <c:f>'1(Q39)'!$I$42:$I$45</c:f>
              <c:numCache>
                <c:formatCode>0%</c:formatCode>
                <c:ptCount val="4"/>
                <c:pt idx="0">
                  <c:v>0.5</c:v>
                </c:pt>
                <c:pt idx="1">
                  <c:v>0.37864077669902912</c:v>
                </c:pt>
                <c:pt idx="2">
                  <c:v>0.4017857142857143</c:v>
                </c:pt>
                <c:pt idx="3">
                  <c:v>0.47058823529411764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5BDD-4E78-84C8-DE1701856270}"/>
            </c:ext>
          </c:extLst>
        </c:ser>
        <c:ser>
          <c:idx val="5"/>
          <c:order val="5"/>
          <c:tx>
            <c:strRef>
              <c:f>'1(Q39)'!$K$6</c:f>
              <c:strCache>
                <c:ptCount val="1"/>
                <c:pt idx="0">
                  <c:v>【家事】洗濯物たたみ、収納</c:v>
                </c:pt>
              </c:strCache>
              <c:extLst xmlns:c15="http://schemas.microsoft.com/office/drawing/2012/chart"/>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f>'1(Q39)'!$D$42:$D$45</c:f>
              <c:strCache>
                <c:ptCount val="4"/>
                <c:pt idx="0">
                  <c:v>25才～29才</c:v>
                </c:pt>
                <c:pt idx="1">
                  <c:v>30才～34才</c:v>
                </c:pt>
                <c:pt idx="2">
                  <c:v>35才～39才</c:v>
                </c:pt>
                <c:pt idx="3">
                  <c:v>40才～44才</c:v>
                </c:pt>
              </c:strCache>
              <c:extLst xmlns:c15="http://schemas.microsoft.com/office/drawing/2012/chart"/>
            </c:strRef>
          </c:cat>
          <c:val>
            <c:numRef>
              <c:f>'1(Q39)'!$K$42:$K$45</c:f>
              <c:numCache>
                <c:formatCode>0%</c:formatCode>
                <c:ptCount val="4"/>
                <c:pt idx="0">
                  <c:v>0.16666666666666666</c:v>
                </c:pt>
                <c:pt idx="1">
                  <c:v>0.18446601941747573</c:v>
                </c:pt>
                <c:pt idx="2">
                  <c:v>0.1875</c:v>
                </c:pt>
                <c:pt idx="3">
                  <c:v>0.25490196078431371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5BDD-4E78-84C8-DE1701856270}"/>
            </c:ext>
          </c:extLst>
        </c:ser>
        <c:dLbls>
          <c:showLegendKey val="0"/>
          <c:showVal val="0"/>
          <c:showCatName val="0"/>
          <c:showSerName val="0"/>
          <c:showPercent val="0"/>
          <c:showBubbleSize val="0"/>
        </c:dLbls>
        <c:marker val="1"/>
        <c:smooth val="0"/>
        <c:axId val="516443712"/>
        <c:axId val="516443384"/>
        <c:extLst>
          <c:ext xmlns:c15="http://schemas.microsoft.com/office/drawing/2012/chart" uri="{02D57815-91ED-43cb-92C2-25804820EDAC}">
            <c15:filteredLineSeries>
              <c15:ser>
                <c:idx val="0"/>
                <c:order val="0"/>
                <c:tx>
                  <c:strRef>
                    <c:extLst>
                      <c:ext uri="{02D57815-91ED-43cb-92C2-25804820EDAC}">
                        <c15:formulaRef>
                          <c15:sqref>'1(Q39)'!$F$6</c15:sqref>
                        </c15:formulaRef>
                      </c:ext>
                    </c:extLst>
                    <c:strCache>
                      <c:ptCount val="1"/>
                      <c:pt idx="0">
                        <c:v>【家事】食事のしたく</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extLst>
                      <c:ex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c:ext uri="{02D57815-91ED-43cb-92C2-25804820EDAC}">
                        <c15:formulaRef>
                          <c15:sqref>'1(Q39)'!$F$42:$F$45</c15:sqref>
                        </c15:formulaRef>
                      </c:ext>
                    </c:extLst>
                    <c:numCache>
                      <c:formatCode>0%</c:formatCode>
                      <c:ptCount val="4"/>
                      <c:pt idx="0">
                        <c:v>0.66666666666666663</c:v>
                      </c:pt>
                      <c:pt idx="1">
                        <c:v>0.4563106796116505</c:v>
                      </c:pt>
                      <c:pt idx="2">
                        <c:v>0.5535714285714286</c:v>
                      </c:pt>
                      <c:pt idx="3">
                        <c:v>0.56862745098039214</c:v>
                      </c:pt>
                    </c:numCache>
                  </c:numRef>
                </c:val>
                <c:smooth val="0"/>
                <c:extLst>
                  <c:ext xmlns:c16="http://schemas.microsoft.com/office/drawing/2014/chart" uri="{C3380CC4-5D6E-409C-BE32-E72D297353CC}">
                    <c16:uniqueId val="{00000001-5BDD-4E78-84C8-DE170185627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'1(Q39)'!$H$6</c15:sqref>
                        </c15:formulaRef>
                      </c:ext>
                    </c:extLst>
                    <c:strCache>
                      <c:ptCount val="1"/>
                      <c:pt idx="0">
                        <c:v>【家事】買い物</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'1(Q39)'!$H$42:$H$45</c15:sqref>
                        </c15:formulaRef>
                      </c:ext>
                    </c:extLst>
                    <c:numCache>
                      <c:formatCode>0%</c:formatCode>
                      <c:ptCount val="4"/>
                      <c:pt idx="0">
                        <c:v>0.41666666666666669</c:v>
                      </c:pt>
                      <c:pt idx="1">
                        <c:v>0.32038834951456313</c:v>
                      </c:pt>
                      <c:pt idx="2">
                        <c:v>0.2767857142857143</c:v>
                      </c:pt>
                      <c:pt idx="3">
                        <c:v>0.33333333333333331</c:v>
                      </c:pt>
                    </c:numCache>
                  </c:numRef>
                </c:val>
                <c:smooth val="0"/>
                <c:extLst xmlns:c15="http://schemas.microsoft.com/office/drawing/2012/chart">
                  <c:ext xmlns:c16="http://schemas.microsoft.com/office/drawing/2014/chart" uri="{C3380CC4-5D6E-409C-BE32-E72D297353CC}">
                    <c16:uniqueId val="{00000003-5BDD-4E78-84C8-DE170185627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'1(Q39)'!$J$6</c15:sqref>
                        </c15:formulaRef>
                      </c:ext>
                    </c:extLst>
                    <c:strCache>
                      <c:ptCount val="1"/>
                      <c:pt idx="0">
                        <c:v>【家事】洗濯</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'1(Q39)'!$J$42:$J$45</c15:sqref>
                        </c15:formulaRef>
                      </c:ext>
                    </c:extLst>
                    <c:numCache>
                      <c:formatCode>0%</c:formatCode>
                      <c:ptCount val="4"/>
                      <c:pt idx="0">
                        <c:v>0.20833333333333334</c:v>
                      </c:pt>
                      <c:pt idx="1">
                        <c:v>0.17475728155339806</c:v>
                      </c:pt>
                      <c:pt idx="2">
                        <c:v>0.16071428571428573</c:v>
                      </c:pt>
                      <c:pt idx="3">
                        <c:v>0.19607843137254902</c:v>
                      </c:pt>
                    </c:numCache>
                  </c:numRef>
                </c:val>
                <c:smooth val="0"/>
                <c:extLst xmlns:c15="http://schemas.microsoft.com/office/drawing/2012/chart">
                  <c:ext xmlns:c16="http://schemas.microsoft.com/office/drawing/2014/chart" uri="{C3380CC4-5D6E-409C-BE32-E72D297353CC}">
                    <c16:uniqueId val="{00000005-5BDD-4E78-84C8-DE170185627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'1(Q39)'!$L$6</c15:sqref>
                        </c15:formulaRef>
                      </c:ext>
                    </c:extLst>
                    <c:strCache>
                      <c:ptCount val="1"/>
                      <c:pt idx="0">
                        <c:v>【家事】洗濯物のアイロンがけ</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'1(Q39)'!$L$42:$L$45</c15:sqref>
                        </c15:formulaRef>
                      </c:ext>
                    </c:extLst>
                    <c:numCache>
                      <c:formatCode>0%</c:formatCode>
                      <c:ptCount val="4"/>
                      <c:pt idx="0">
                        <c:v>4.1666666666666664E-2</c:v>
                      </c:pt>
                      <c:pt idx="1">
                        <c:v>0.1553398058252427</c:v>
                      </c:pt>
                      <c:pt idx="2">
                        <c:v>0.125</c:v>
                      </c:pt>
                      <c:pt idx="3">
                        <c:v>7.8431372549019607E-2</c:v>
                      </c:pt>
                    </c:numCache>
                  </c:numRef>
                </c:val>
                <c:smooth val="0"/>
                <c:extLst xmlns:c15="http://schemas.microsoft.com/office/drawing/2012/chart">
                  <c:ext xmlns:c16="http://schemas.microsoft.com/office/drawing/2014/chart" uri="{C3380CC4-5D6E-409C-BE32-E72D297353CC}">
                    <c16:uniqueId val="{00000007-5BDD-4E78-84C8-DE170185627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'1(Q39)'!$M$6</c15:sqref>
                        </c15:formulaRef>
                      </c:ext>
                    </c:extLst>
                    <c:strCache>
                      <c:ptCount val="1"/>
                      <c:pt idx="0">
                        <c:v>【育児】子どもを朝起こすこと</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'1(Q39)'!$M$42:$M$45</c15:sqref>
                        </c15:formulaRef>
                      </c:ext>
                    </c:extLst>
                    <c:numCache>
                      <c:formatCode>0%</c:formatCode>
                      <c:ptCount val="4"/>
                      <c:pt idx="0">
                        <c:v>0</c:v>
                      </c:pt>
                      <c:pt idx="1">
                        <c:v>0.11650485436893204</c:v>
                      </c:pt>
                      <c:pt idx="2">
                        <c:v>0.16964285714285715</c:v>
                      </c:pt>
                      <c:pt idx="3">
                        <c:v>0.27450980392156865</c:v>
                      </c:pt>
                    </c:numCache>
                  </c:numRef>
                </c:val>
                <c:smooth val="0"/>
                <c:extLst xmlns:c15="http://schemas.microsoft.com/office/drawing/2012/chart">
                  <c:ext xmlns:c16="http://schemas.microsoft.com/office/drawing/2014/chart" uri="{C3380CC4-5D6E-409C-BE32-E72D297353CC}">
                    <c16:uniqueId val="{00000008-5BDD-4E78-84C8-DE170185627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'1(Q39)'!$N$6</c15:sqref>
                        </c15:formulaRef>
                      </c:ext>
                    </c:extLst>
                    <c:strCache>
                      <c:ptCount val="1"/>
                      <c:pt idx="0">
                        <c:v>【育児】子どもの朝ごはん</c:v>
                      </c:pt>
                    </c:strCache>
                  </c:strRef>
                </c:tx>
                <c:spPr>
                  <a:ln w="76200" cap="rnd">
                    <a:solidFill>
                      <a:schemeClr val="accent3">
                        <a:lumMod val="60000"/>
                      </a:schemeClr>
                    </a:solidFill>
                    <a:round/>
                  </a:ln>
                  <a:effectLst/>
                </c:spPr>
                <c:marker>
                  <c:symbol val="circle"/>
                  <c:size val="5"/>
                  <c:spPr>
                    <a:solidFill>
                      <a:schemeClr val="accent3">
                        <a:lumMod val="60000"/>
                      </a:schemeClr>
                    </a:solidFill>
                    <a:ln w="76200">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'1(Q39)'!$N$42:$N$45</c15:sqref>
                        </c15:formulaRef>
                      </c:ext>
                    </c:extLst>
                    <c:numCache>
                      <c:formatCode>0%</c:formatCode>
                      <c:ptCount val="4"/>
                      <c:pt idx="0">
                        <c:v>0.25</c:v>
                      </c:pt>
                      <c:pt idx="1">
                        <c:v>0.33980582524271846</c:v>
                      </c:pt>
                      <c:pt idx="2">
                        <c:v>0.3125</c:v>
                      </c:pt>
                      <c:pt idx="3">
                        <c:v>0.33333333333333331</c:v>
                      </c:pt>
                    </c:numCache>
                  </c:numRef>
                </c:val>
                <c:smooth val="0"/>
                <c:extLst xmlns:c15="http://schemas.microsoft.com/office/drawing/2012/chart">
                  <c:ext xmlns:c16="http://schemas.microsoft.com/office/drawing/2014/chart" uri="{C3380CC4-5D6E-409C-BE32-E72D297353CC}">
                    <c16:uniqueId val="{00000009-5BDD-4E78-84C8-DE170185627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'1(Q39)'!$O$6</c15:sqref>
                        </c15:formulaRef>
                      </c:ext>
                    </c:extLst>
                    <c:strCache>
                      <c:ptCount val="1"/>
                      <c:pt idx="0">
                        <c:v>【育児】子どもの登園・登校準備</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'1(Q39)'!$O$42:$O$45</c15:sqref>
                        </c15:formulaRef>
                      </c:ext>
                    </c:extLst>
                    <c:numCache>
                      <c:formatCode>0%</c:formatCode>
                      <c:ptCount val="4"/>
                      <c:pt idx="0">
                        <c:v>0.125</c:v>
                      </c:pt>
                      <c:pt idx="1">
                        <c:v>0.17475728155339806</c:v>
                      </c:pt>
                      <c:pt idx="2">
                        <c:v>0.1875</c:v>
                      </c:pt>
                      <c:pt idx="3">
                        <c:v>0.17647058823529413</c:v>
                      </c:pt>
                    </c:numCache>
                  </c:numRef>
                </c:val>
                <c:smooth val="0"/>
                <c:extLst xmlns:c15="http://schemas.microsoft.com/office/drawing/2012/chart">
                  <c:ext xmlns:c16="http://schemas.microsoft.com/office/drawing/2014/chart" uri="{C3380CC4-5D6E-409C-BE32-E72D297353CC}">
                    <c16:uniqueId val="{0000000A-5BDD-4E78-84C8-DE170185627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'1(Q39)'!$P$6</c15:sqref>
                        </c15:formulaRef>
                      </c:ext>
                    </c:extLst>
                    <c:strCache>
                      <c:ptCount val="1"/>
                      <c:pt idx="0">
                        <c:v>【育児】子どもの保育園への送り</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'1(Q39)'!$P$42:$P$45</c15:sqref>
                        </c15:formulaRef>
                      </c:ext>
                    </c:extLst>
                    <c:numCache>
                      <c:formatCode>0%</c:formatCode>
                      <c:ptCount val="4"/>
                      <c:pt idx="0">
                        <c:v>8.3333333333333329E-2</c:v>
                      </c:pt>
                      <c:pt idx="1">
                        <c:v>7.7669902912621352E-2</c:v>
                      </c:pt>
                      <c:pt idx="2">
                        <c:v>6.25E-2</c:v>
                      </c:pt>
                      <c:pt idx="3">
                        <c:v>5.8823529411764705E-2</c:v>
                      </c:pt>
                    </c:numCache>
                  </c:numRef>
                </c:val>
                <c:smooth val="0"/>
                <c:extLst xmlns:c15="http://schemas.microsoft.com/office/drawing/2012/chart">
                  <c:ext xmlns:c16="http://schemas.microsoft.com/office/drawing/2014/chart" uri="{C3380CC4-5D6E-409C-BE32-E72D297353CC}">
                    <c16:uniqueId val="{0000000B-5BDD-4E78-84C8-DE1701856270}"/>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'1(Q39)'!$Q$6</c15:sqref>
                        </c15:formulaRef>
                      </c:ext>
                    </c:extLst>
                    <c:strCache>
                      <c:ptCount val="1"/>
                      <c:pt idx="0">
                        <c:v>【育児】子どもの保育園へのお迎え</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'1(Q39)'!$Q$42:$Q$45</c15:sqref>
                        </c15:formulaRef>
                      </c:ext>
                    </c:extLst>
                    <c:numCache>
                      <c:formatCode>0%</c:formatCode>
                      <c:ptCount val="4"/>
                      <c:pt idx="0">
                        <c:v>0.16666666666666666</c:v>
                      </c:pt>
                      <c:pt idx="1">
                        <c:v>5.8252427184466021E-2</c:v>
                      </c:pt>
                      <c:pt idx="2">
                        <c:v>7.1428571428571425E-2</c:v>
                      </c:pt>
                      <c:pt idx="3">
                        <c:v>3.9215686274509803E-2</c:v>
                      </c:pt>
                    </c:numCache>
                  </c:numRef>
                </c:val>
                <c:smooth val="0"/>
                <c:extLst xmlns:c15="http://schemas.microsoft.com/office/drawing/2012/chart">
                  <c:ext xmlns:c16="http://schemas.microsoft.com/office/drawing/2014/chart" uri="{C3380CC4-5D6E-409C-BE32-E72D297353CC}">
                    <c16:uniqueId val="{0000000C-5BDD-4E78-84C8-DE1701856270}"/>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'1(Q39)'!$R$6</c15:sqref>
                        </c15:formulaRef>
                      </c:ext>
                    </c:extLst>
                    <c:strCache>
                      <c:ptCount val="1"/>
                      <c:pt idx="0">
                        <c:v>【育児】子どもの幼稚園への送り</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'1(Q39)'!$R$42:$R$45</c15:sqref>
                        </c15:formulaRef>
                      </c:ext>
                    </c:extLst>
                    <c:numCache>
                      <c:formatCode>0%</c:formatCode>
                      <c:ptCount val="4"/>
                      <c:pt idx="0">
                        <c:v>0</c:v>
                      </c:pt>
                      <c:pt idx="1">
                        <c:v>2.9126213592233011E-2</c:v>
                      </c:pt>
                      <c:pt idx="2">
                        <c:v>9.8214285714285712E-2</c:v>
                      </c:pt>
                      <c:pt idx="3">
                        <c:v>0.13725490196078433</c:v>
                      </c:pt>
                    </c:numCache>
                  </c:numRef>
                </c:val>
                <c:smooth val="0"/>
                <c:extLst xmlns:c15="http://schemas.microsoft.com/office/drawing/2012/chart">
                  <c:ext xmlns:c16="http://schemas.microsoft.com/office/drawing/2014/chart" uri="{C3380CC4-5D6E-409C-BE32-E72D297353CC}">
                    <c16:uniqueId val="{0000000D-5BDD-4E78-84C8-DE1701856270}"/>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'1(Q39)'!$S$6</c15:sqref>
                        </c15:formulaRef>
                      </c:ext>
                    </c:extLst>
                    <c:strCache>
                      <c:ptCount val="1"/>
                      <c:pt idx="0">
                        <c:v>【育児】子どもの幼稚園へのお迎え</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'1(Q39)'!$S$42:$S$45</c15:sqref>
                        </c15:formulaRef>
                      </c:ext>
                    </c:extLst>
                    <c:numCache>
                      <c:formatCode>0%</c:formatCode>
                      <c:ptCount val="4"/>
                      <c:pt idx="0">
                        <c:v>0</c:v>
                      </c:pt>
                      <c:pt idx="1">
                        <c:v>3.8834951456310676E-2</c:v>
                      </c:pt>
                      <c:pt idx="2">
                        <c:v>0.11607142857142858</c:v>
                      </c:pt>
                      <c:pt idx="3">
                        <c:v>9.8039215686274508E-2</c:v>
                      </c:pt>
                    </c:numCache>
                  </c:numRef>
                </c:val>
                <c:smooth val="0"/>
                <c:extLst xmlns:c15="http://schemas.microsoft.com/office/drawing/2012/chart">
                  <c:ext xmlns:c16="http://schemas.microsoft.com/office/drawing/2014/chart" uri="{C3380CC4-5D6E-409C-BE32-E72D297353CC}">
                    <c16:uniqueId val="{0000000E-5BDD-4E78-84C8-DE1701856270}"/>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'1(Q39)'!$T$6</c15:sqref>
                        </c15:formulaRef>
                      </c:ext>
                    </c:extLst>
                    <c:strCache>
                      <c:ptCount val="1"/>
                      <c:pt idx="0">
                        <c:v>【育児】子どもの夕ごはん</c:v>
                      </c:pt>
                    </c:strCache>
                  </c:strRef>
                </c:tx>
                <c:spPr>
                  <a:ln w="76200" cap="rnd">
                    <a:solidFill>
                      <a:schemeClr val="accent3">
                        <a:lumMod val="80000"/>
                        <a:lumOff val="20000"/>
                      </a:schemeClr>
                    </a:solidFill>
                    <a:round/>
                  </a:ln>
                  <a:effectLst/>
                </c:spPr>
                <c:marker>
                  <c:symbol val="circle"/>
                  <c:size val="5"/>
                  <c:spPr>
                    <a:solidFill>
                      <a:schemeClr val="accent3">
                        <a:lumMod val="80000"/>
                        <a:lumOff val="20000"/>
                      </a:schemeClr>
                    </a:solidFill>
                    <a:ln w="76200">
                      <a:solidFill>
                        <a:schemeClr val="accent3">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'1(Q39)'!$T$42:$T$45</c15:sqref>
                        </c15:formulaRef>
                      </c:ext>
                    </c:extLst>
                    <c:numCache>
                      <c:formatCode>0%</c:formatCode>
                      <c:ptCount val="4"/>
                      <c:pt idx="0">
                        <c:v>0.25</c:v>
                      </c:pt>
                      <c:pt idx="1">
                        <c:v>0.30097087378640774</c:v>
                      </c:pt>
                      <c:pt idx="2">
                        <c:v>0.33035714285714285</c:v>
                      </c:pt>
                      <c:pt idx="3">
                        <c:v>0.37254901960784315</c:v>
                      </c:pt>
                    </c:numCache>
                  </c:numRef>
                </c:val>
                <c:smooth val="0"/>
                <c:extLst xmlns:c15="http://schemas.microsoft.com/office/drawing/2012/chart">
                  <c:ext xmlns:c16="http://schemas.microsoft.com/office/drawing/2014/chart" uri="{C3380CC4-5D6E-409C-BE32-E72D297353CC}">
                    <c16:uniqueId val="{0000000F-5BDD-4E78-84C8-DE1701856270}"/>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'1(Q39)'!$U$6</c15:sqref>
                        </c15:formulaRef>
                      </c:ext>
                    </c:extLst>
                    <c:strCache>
                      <c:ptCount val="1"/>
                      <c:pt idx="0">
                        <c:v>【育児】子どもの入浴</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'1(Q39)'!$U$42:$U$45</c15:sqref>
                        </c15:formulaRef>
                      </c:ext>
                    </c:extLst>
                    <c:numCache>
                      <c:formatCode>0%</c:formatCode>
                      <c:ptCount val="4"/>
                      <c:pt idx="0">
                        <c:v>0.29166666666666669</c:v>
                      </c:pt>
                      <c:pt idx="1">
                        <c:v>0.22330097087378642</c:v>
                      </c:pt>
                      <c:pt idx="2">
                        <c:v>0.2767857142857143</c:v>
                      </c:pt>
                      <c:pt idx="3">
                        <c:v>0.19607843137254902</c:v>
                      </c:pt>
                    </c:numCache>
                  </c:numRef>
                </c:val>
                <c:smooth val="0"/>
                <c:extLst xmlns:c15="http://schemas.microsoft.com/office/drawing/2012/chart">
                  <c:ext xmlns:c16="http://schemas.microsoft.com/office/drawing/2014/chart" uri="{C3380CC4-5D6E-409C-BE32-E72D297353CC}">
                    <c16:uniqueId val="{00000010-5BDD-4E78-84C8-DE1701856270}"/>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'1(Q39)'!$V$6</c15:sqref>
                        </c15:formulaRef>
                      </c:ext>
                    </c:extLst>
                    <c:strCache>
                      <c:ptCount val="1"/>
                      <c:pt idx="0">
                        <c:v>【育児】子どもの歯磨き</c:v>
                      </c:pt>
                    </c:strCache>
                  </c:strRef>
                </c:tx>
                <c:spPr>
                  <a:ln w="76200" cap="rnd">
                    <a:solidFill>
                      <a:schemeClr val="accent5">
                        <a:lumMod val="80000"/>
                        <a:lumOff val="20000"/>
                      </a:schemeClr>
                    </a:solidFill>
                    <a:round/>
                  </a:ln>
                  <a:effectLst/>
                </c:spPr>
                <c:marker>
                  <c:symbol val="circle"/>
                  <c:size val="5"/>
                  <c:spPr>
                    <a:solidFill>
                      <a:schemeClr val="accent5">
                        <a:lumMod val="80000"/>
                        <a:lumOff val="20000"/>
                      </a:schemeClr>
                    </a:solidFill>
                    <a:ln w="76200">
                      <a:solidFill>
                        <a:schemeClr val="accent5">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'1(Q39)'!$V$42:$V$45</c15:sqref>
                        </c15:formulaRef>
                      </c:ext>
                    </c:extLst>
                    <c:numCache>
                      <c:formatCode>0%</c:formatCode>
                      <c:ptCount val="4"/>
                      <c:pt idx="0">
                        <c:v>0.45833333333333331</c:v>
                      </c:pt>
                      <c:pt idx="1">
                        <c:v>0.33980582524271846</c:v>
                      </c:pt>
                      <c:pt idx="2">
                        <c:v>0.2857142857142857</c:v>
                      </c:pt>
                      <c:pt idx="3">
                        <c:v>0.31372549019607843</c:v>
                      </c:pt>
                    </c:numCache>
                  </c:numRef>
                </c:val>
                <c:smooth val="0"/>
                <c:extLst xmlns:c15="http://schemas.microsoft.com/office/drawing/2012/chart">
                  <c:ext xmlns:c16="http://schemas.microsoft.com/office/drawing/2014/chart" uri="{C3380CC4-5D6E-409C-BE32-E72D297353CC}">
                    <c16:uniqueId val="{00000000-5BDD-4E78-84C8-DE1701856270}"/>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'1(Q39)'!$W$6</c15:sqref>
                        </c15:formulaRef>
                      </c:ext>
                    </c:extLst>
                    <c:strCache>
                      <c:ptCount val="1"/>
                      <c:pt idx="0">
                        <c:v>【育児】子どもの寝かしつけ</c:v>
                      </c:pt>
                    </c:strCache>
                  </c:strRef>
                </c:tx>
                <c:spPr>
                  <a:ln w="76200" cap="rnd">
                    <a:solidFill>
                      <a:schemeClr val="accent6">
                        <a:lumMod val="80000"/>
                        <a:lumOff val="20000"/>
                      </a:schemeClr>
                    </a:solidFill>
                    <a:round/>
                  </a:ln>
                  <a:effectLst/>
                </c:spPr>
                <c:marker>
                  <c:symbol val="circle"/>
                  <c:size val="5"/>
                  <c:spPr>
                    <a:solidFill>
                      <a:schemeClr val="accent6">
                        <a:lumMod val="80000"/>
                        <a:lumOff val="20000"/>
                      </a:schemeClr>
                    </a:solidFill>
                    <a:ln w="76200">
                      <a:solidFill>
                        <a:schemeClr val="accent6">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'1(Q39)'!$W$42:$W$45</c15:sqref>
                        </c15:formulaRef>
                      </c:ext>
                    </c:extLst>
                    <c:numCache>
                      <c:formatCode>0%</c:formatCode>
                      <c:ptCount val="4"/>
                      <c:pt idx="0">
                        <c:v>0.45833333333333331</c:v>
                      </c:pt>
                      <c:pt idx="1">
                        <c:v>0.53398058252427183</c:v>
                      </c:pt>
                      <c:pt idx="2">
                        <c:v>0.35714285714285715</c:v>
                      </c:pt>
                      <c:pt idx="3">
                        <c:v>0.35294117647058826</c:v>
                      </c:pt>
                    </c:numCache>
                  </c:numRef>
                </c:val>
                <c:smooth val="0"/>
                <c:extLst xmlns:c15="http://schemas.microsoft.com/office/drawing/2012/chart">
                  <c:ext xmlns:c16="http://schemas.microsoft.com/office/drawing/2014/chart" uri="{C3380CC4-5D6E-409C-BE32-E72D297353CC}">
                    <c16:uniqueId val="{00000011-5BDD-4E78-84C8-DE1701856270}"/>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'1(Q39)'!$X$6</c15:sqref>
                        </c15:formulaRef>
                      </c:ext>
                    </c:extLst>
                    <c:strCache>
                      <c:ptCount val="1"/>
                      <c:pt idx="0">
                        <c:v>【育児】子どもの勉強</c:v>
                      </c:pt>
                    </c:strCache>
                  </c:strRef>
                </c:tx>
                <c:spPr>
                  <a:ln w="76200" cap="rnd">
                    <a:solidFill>
                      <a:schemeClr val="accent1">
                        <a:lumMod val="80000"/>
                      </a:schemeClr>
                    </a:solidFill>
                    <a:round/>
                  </a:ln>
                  <a:effectLst/>
                </c:spPr>
                <c:marker>
                  <c:symbol val="circle"/>
                  <c:size val="5"/>
                  <c:spPr>
                    <a:solidFill>
                      <a:schemeClr val="accent1">
                        <a:lumMod val="80000"/>
                      </a:schemeClr>
                    </a:solidFill>
                    <a:ln w="76200">
                      <a:solidFill>
                        <a:schemeClr val="accent1">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'1(Q39)'!$X$42:$X$45</c15:sqref>
                        </c15:formulaRef>
                      </c:ext>
                    </c:extLst>
                    <c:numCache>
                      <c:formatCode>0%</c:formatCode>
                      <c:ptCount val="4"/>
                      <c:pt idx="0">
                        <c:v>8.3333333333333329E-2</c:v>
                      </c:pt>
                      <c:pt idx="1">
                        <c:v>0.14563106796116504</c:v>
                      </c:pt>
                      <c:pt idx="2">
                        <c:v>0.23214285714285715</c:v>
                      </c:pt>
                      <c:pt idx="3">
                        <c:v>0.33333333333333331</c:v>
                      </c:pt>
                    </c:numCache>
                  </c:numRef>
                </c:val>
                <c:smooth val="0"/>
                <c:extLst xmlns:c15="http://schemas.microsoft.com/office/drawing/2012/chart">
                  <c:ext xmlns:c16="http://schemas.microsoft.com/office/drawing/2014/chart" uri="{C3380CC4-5D6E-409C-BE32-E72D297353CC}">
                    <c16:uniqueId val="{00000012-5BDD-4E78-84C8-DE1701856270}"/>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'1(Q39)'!$Y$6</c15:sqref>
                        </c15:formulaRef>
                      </c:ext>
                    </c:extLst>
                    <c:strCache>
                      <c:ptCount val="1"/>
                      <c:pt idx="0">
                        <c:v>【育児】子どもの習い事</c:v>
                      </c:pt>
                    </c:strCache>
                  </c:strRef>
                </c:tx>
                <c:spPr>
                  <a:ln w="76200" cap="rnd">
                    <a:solidFill>
                      <a:schemeClr val="accent2">
                        <a:lumMod val="80000"/>
                      </a:schemeClr>
                    </a:solidFill>
                    <a:round/>
                  </a:ln>
                  <a:effectLst/>
                </c:spPr>
                <c:marker>
                  <c:symbol val="circle"/>
                  <c:size val="5"/>
                  <c:spPr>
                    <a:solidFill>
                      <a:schemeClr val="accent2">
                        <a:lumMod val="80000"/>
                      </a:schemeClr>
                    </a:solidFill>
                    <a:ln w="76200">
                      <a:solidFill>
                        <a:schemeClr val="accent2">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'1(Q39)'!$Y$42:$Y$45</c15:sqref>
                        </c15:formulaRef>
                      </c:ext>
                    </c:extLst>
                    <c:numCache>
                      <c:formatCode>0%</c:formatCode>
                      <c:ptCount val="4"/>
                      <c:pt idx="0">
                        <c:v>0.125</c:v>
                      </c:pt>
                      <c:pt idx="1">
                        <c:v>0.17475728155339806</c:v>
                      </c:pt>
                      <c:pt idx="2">
                        <c:v>0.25</c:v>
                      </c:pt>
                      <c:pt idx="3">
                        <c:v>0.27450980392156865</c:v>
                      </c:pt>
                    </c:numCache>
                  </c:numRef>
                </c:val>
                <c:smooth val="0"/>
                <c:extLst xmlns:c15="http://schemas.microsoft.com/office/drawing/2012/chart">
                  <c:ext xmlns:c16="http://schemas.microsoft.com/office/drawing/2014/chart" uri="{C3380CC4-5D6E-409C-BE32-E72D297353CC}">
                    <c16:uniqueId val="{00000013-5BDD-4E78-84C8-DE1701856270}"/>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'1(Q39)'!$Z$6</c15:sqref>
                        </c15:formulaRef>
                      </c:ext>
                    </c:extLst>
                    <c:strCache>
                      <c:ptCount val="1"/>
                      <c:pt idx="0">
                        <c:v>その他【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'1(Q39)'!$Z$42:$Z$45</c15:sqref>
                        </c15:formulaRef>
                      </c:ext>
                    </c:extLst>
                    <c:numCache>
                      <c:formatCode>0%</c:formatCode>
                      <c:ptCount val="4"/>
                      <c:pt idx="0">
                        <c:v>0</c:v>
                      </c:pt>
                      <c:pt idx="1">
                        <c:v>0</c:v>
                      </c:pt>
                      <c:pt idx="2">
                        <c:v>8.9285714285714281E-3</c:v>
                      </c:pt>
                      <c:pt idx="3">
                        <c:v>0</c:v>
                      </c:pt>
                    </c:numCache>
                  </c:numRef>
                </c:val>
                <c:smooth val="0"/>
                <c:extLst xmlns:c15="http://schemas.microsoft.com/office/drawing/2012/chart">
                  <c:ext xmlns:c16="http://schemas.microsoft.com/office/drawing/2014/chart" uri="{C3380CC4-5D6E-409C-BE32-E72D297353CC}">
                    <c16:uniqueId val="{00000014-5BDD-4E78-84C8-DE1701856270}"/>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'1(Q39)'!$AA$6</c15:sqref>
                        </c15:formulaRef>
                      </c:ext>
                    </c:extLst>
                    <c:strCache>
                      <c:ptCount val="1"/>
                      <c:pt idx="0">
                        <c:v>特になし</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'1(Q39)'!$AA$42:$AA$45</c15:sqref>
                        </c15:formulaRef>
                      </c:ext>
                    </c:extLst>
                    <c:numCache>
                      <c:formatCode>0%</c:formatCode>
                      <c:ptCount val="4"/>
                      <c:pt idx="0">
                        <c:v>8.3333333333333329E-2</c:v>
                      </c:pt>
                      <c:pt idx="1">
                        <c:v>0.1553398058252427</c:v>
                      </c:pt>
                      <c:pt idx="2">
                        <c:v>7.1428571428571425E-2</c:v>
                      </c:pt>
                      <c:pt idx="3">
                        <c:v>5.8823529411764705E-2</c:v>
                      </c:pt>
                    </c:numCache>
                  </c:numRef>
                </c:val>
                <c:smooth val="0"/>
                <c:extLst xmlns:c15="http://schemas.microsoft.com/office/drawing/2012/chart">
                  <c:ext xmlns:c16="http://schemas.microsoft.com/office/drawing/2014/chart" uri="{C3380CC4-5D6E-409C-BE32-E72D297353CC}">
                    <c16:uniqueId val="{00000015-5BDD-4E78-84C8-DE1701856270}"/>
                  </c:ext>
                </c:extLst>
              </c15:ser>
            </c15:filteredLineSeries>
          </c:ext>
        </c:extLst>
      </c:lineChart>
      <c:catAx>
        <c:axId val="516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384"/>
        <c:crosses val="autoZero"/>
        <c:auto val="1"/>
        <c:lblAlgn val="ctr"/>
        <c:lblOffset val="100"/>
        <c:noMultiLvlLbl val="0"/>
      </c:catAx>
      <c:valAx>
        <c:axId val="516443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712"/>
        <c:crosses val="autoZero"/>
        <c:crossBetween val="between"/>
      </c:valAx>
      <c:spPr>
        <a:solidFill>
          <a:schemeClr val="accent5">
            <a:lumMod val="20000"/>
            <a:lumOff val="80000"/>
          </a:schemeClr>
        </a:solidFill>
        <a:ln>
          <a:noFill/>
        </a:ln>
        <a:effectLst/>
      </c:spPr>
    </c:plotArea>
    <c:legend>
      <c:legendPos val="r"/>
      <c:layout>
        <c:manualLayout>
          <c:xMode val="edge"/>
          <c:yMode val="edge"/>
          <c:x val="0.66374982478461986"/>
          <c:y val="0.40368814975782807"/>
          <c:w val="0.33498359265209599"/>
          <c:h val="0.1726700413300677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solidFill>
        <a:schemeClr val="accent3"/>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r>
              <a:rPr lang="ja-JP" sz="1800" b="1" dirty="0">
                <a:solidFill>
                  <a:schemeClr val="bg1"/>
                </a:solidFill>
              </a:rPr>
              <a:t>子どもの年齢別　</a:t>
            </a:r>
            <a:r>
              <a:rPr lang="ja-JP" altLang="en-US" sz="1800" b="1" dirty="0">
                <a:solidFill>
                  <a:schemeClr val="bg1"/>
                </a:solidFill>
              </a:rPr>
              <a:t>家事</a:t>
            </a:r>
            <a:r>
              <a:rPr lang="ja-JP" sz="1800" b="1" dirty="0">
                <a:solidFill>
                  <a:schemeClr val="bg1"/>
                </a:solidFill>
              </a:rPr>
              <a:t>の悩み</a:t>
            </a:r>
          </a:p>
        </c:rich>
      </c:tx>
      <c:overlay val="0"/>
      <c:spPr>
        <a:solidFill>
          <a:schemeClr val="accent1"/>
        </a:solidFill>
        <a:ln>
          <a:noFill/>
        </a:ln>
        <a:effectLst/>
      </c:spPr>
      <c:txPr>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8.1834952778509412E-2"/>
          <c:y val="0.1489236101529863"/>
          <c:w val="0.52279793844587163"/>
          <c:h val="0.5773109439905586"/>
        </c:manualLayout>
      </c:layout>
      <c:lineChart>
        <c:grouping val="standard"/>
        <c:varyColors val="0"/>
        <c:ser>
          <c:idx val="1"/>
          <c:order val="1"/>
          <c:tx>
            <c:strRef>
              <c:f>'1(Q39)'!$G$6</c:f>
              <c:strCache>
                <c:ptCount val="1"/>
                <c:pt idx="0">
                  <c:v>【家事】食事の後片付け</c:v>
                </c:pt>
              </c:strCache>
              <c:extLst xmlns:c15="http://schemas.microsoft.com/office/drawing/2012/chart"/>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cat>
            <c:strRef>
              <c:f>'1(Q39)'!$D$50:$D$56</c:f>
              <c:strCache>
                <c:ptCount val="7"/>
                <c:pt idx="0">
                  <c:v>0歳</c:v>
                </c:pt>
                <c:pt idx="1">
                  <c:v>1歳</c:v>
                </c:pt>
                <c:pt idx="2">
                  <c:v>2歳</c:v>
                </c:pt>
                <c:pt idx="3">
                  <c:v>3歳</c:v>
                </c:pt>
                <c:pt idx="4">
                  <c:v>4歳</c:v>
                </c:pt>
                <c:pt idx="5">
                  <c:v>5歳</c:v>
                </c:pt>
                <c:pt idx="6">
                  <c:v>6歳以上</c:v>
                </c:pt>
              </c:strCache>
              <c:extLst xmlns:c15="http://schemas.microsoft.com/office/drawing/2012/chart"/>
            </c:strRef>
          </c:cat>
          <c:val>
            <c:numRef>
              <c:f>'1(Q39)'!$G$50:$G$56</c:f>
              <c:numCache>
                <c:formatCode>0%</c:formatCode>
                <c:ptCount val="7"/>
                <c:pt idx="0">
                  <c:v>0.29268292682926828</c:v>
                </c:pt>
                <c:pt idx="1">
                  <c:v>0.3235294117647059</c:v>
                </c:pt>
                <c:pt idx="2">
                  <c:v>0.30769230769230771</c:v>
                </c:pt>
                <c:pt idx="3">
                  <c:v>0.26923076923076922</c:v>
                </c:pt>
                <c:pt idx="4">
                  <c:v>0.16666666666666666</c:v>
                </c:pt>
                <c:pt idx="5">
                  <c:v>0.45945945945945948</c:v>
                </c:pt>
                <c:pt idx="6">
                  <c:v>0.34862385321100919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A007-467C-977B-44AE69311172}"/>
            </c:ext>
          </c:extLst>
        </c:ser>
        <c:ser>
          <c:idx val="3"/>
          <c:order val="3"/>
          <c:tx>
            <c:strRef>
              <c:f>'1(Q39)'!$I$6</c:f>
              <c:strCache>
                <c:ptCount val="1"/>
                <c:pt idx="0">
                  <c:v>【家事】掃除、片づけ</c:v>
                </c:pt>
              </c:strCache>
              <c:extLst xmlns:c15="http://schemas.microsoft.com/office/drawing/2012/chart"/>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f>'1(Q39)'!$D$50:$D$56</c:f>
              <c:strCache>
                <c:ptCount val="7"/>
                <c:pt idx="0">
                  <c:v>0歳</c:v>
                </c:pt>
                <c:pt idx="1">
                  <c:v>1歳</c:v>
                </c:pt>
                <c:pt idx="2">
                  <c:v>2歳</c:v>
                </c:pt>
                <c:pt idx="3">
                  <c:v>3歳</c:v>
                </c:pt>
                <c:pt idx="4">
                  <c:v>4歳</c:v>
                </c:pt>
                <c:pt idx="5">
                  <c:v>5歳</c:v>
                </c:pt>
                <c:pt idx="6">
                  <c:v>6歳以上</c:v>
                </c:pt>
              </c:strCache>
              <c:extLst xmlns:c15="http://schemas.microsoft.com/office/drawing/2012/chart"/>
            </c:strRef>
          </c:cat>
          <c:val>
            <c:numRef>
              <c:f>'1(Q39)'!$I$50:$I$56</c:f>
              <c:numCache>
                <c:formatCode>0%</c:formatCode>
                <c:ptCount val="7"/>
                <c:pt idx="0">
                  <c:v>0.43902439024390244</c:v>
                </c:pt>
                <c:pt idx="1">
                  <c:v>0.29411764705882354</c:v>
                </c:pt>
                <c:pt idx="2">
                  <c:v>0.34615384615384615</c:v>
                </c:pt>
                <c:pt idx="3">
                  <c:v>0.38461538461538464</c:v>
                </c:pt>
                <c:pt idx="4">
                  <c:v>0.26666666666666666</c:v>
                </c:pt>
                <c:pt idx="5">
                  <c:v>0.43243243243243246</c:v>
                </c:pt>
                <c:pt idx="6">
                  <c:v>0.48623853211009177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A007-467C-977B-44AE69311172}"/>
            </c:ext>
          </c:extLst>
        </c:ser>
        <c:ser>
          <c:idx val="5"/>
          <c:order val="5"/>
          <c:tx>
            <c:strRef>
              <c:f>'1(Q39)'!$K$6</c:f>
              <c:strCache>
                <c:ptCount val="1"/>
                <c:pt idx="0">
                  <c:v>【家事】洗濯物たたみ、収納</c:v>
                </c:pt>
              </c:strCache>
              <c:extLst xmlns:c15="http://schemas.microsoft.com/office/drawing/2012/chart"/>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f>'1(Q39)'!$D$50:$D$56</c:f>
              <c:strCache>
                <c:ptCount val="7"/>
                <c:pt idx="0">
                  <c:v>0歳</c:v>
                </c:pt>
                <c:pt idx="1">
                  <c:v>1歳</c:v>
                </c:pt>
                <c:pt idx="2">
                  <c:v>2歳</c:v>
                </c:pt>
                <c:pt idx="3">
                  <c:v>3歳</c:v>
                </c:pt>
                <c:pt idx="4">
                  <c:v>4歳</c:v>
                </c:pt>
                <c:pt idx="5">
                  <c:v>5歳</c:v>
                </c:pt>
                <c:pt idx="6">
                  <c:v>6歳以上</c:v>
                </c:pt>
              </c:strCache>
              <c:extLst xmlns:c15="http://schemas.microsoft.com/office/drawing/2012/chart"/>
            </c:strRef>
          </c:cat>
          <c:val>
            <c:numRef>
              <c:f>'1(Q39)'!$K$50:$K$56</c:f>
              <c:numCache>
                <c:formatCode>0%</c:formatCode>
                <c:ptCount val="7"/>
                <c:pt idx="0">
                  <c:v>0.24390243902439024</c:v>
                </c:pt>
                <c:pt idx="1">
                  <c:v>5.8823529411764705E-2</c:v>
                </c:pt>
                <c:pt idx="2">
                  <c:v>7.6923076923076927E-2</c:v>
                </c:pt>
                <c:pt idx="3">
                  <c:v>0.11538461538461539</c:v>
                </c:pt>
                <c:pt idx="4">
                  <c:v>0.2</c:v>
                </c:pt>
                <c:pt idx="5">
                  <c:v>0.21621621621621623</c:v>
                </c:pt>
                <c:pt idx="6">
                  <c:v>0.23853211009174313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A007-467C-977B-44AE69311172}"/>
            </c:ext>
          </c:extLst>
        </c:ser>
        <c:dLbls>
          <c:showLegendKey val="0"/>
          <c:showVal val="0"/>
          <c:showCatName val="0"/>
          <c:showSerName val="0"/>
          <c:showPercent val="0"/>
          <c:showBubbleSize val="0"/>
        </c:dLbls>
        <c:marker val="1"/>
        <c:smooth val="0"/>
        <c:axId val="516443712"/>
        <c:axId val="516443384"/>
        <c:extLst>
          <c:ext xmlns:c15="http://schemas.microsoft.com/office/drawing/2012/chart" uri="{02D57815-91ED-43cb-92C2-25804820EDAC}">
            <c15:filteredLineSeries>
              <c15:ser>
                <c:idx val="0"/>
                <c:order val="0"/>
                <c:tx>
                  <c:strRef>
                    <c:extLst>
                      <c:ext uri="{02D57815-91ED-43cb-92C2-25804820EDAC}">
                        <c15:formulaRef>
                          <c15:sqref>'1(Q39)'!$F$6</c15:sqref>
                        </c15:formulaRef>
                      </c:ext>
                    </c:extLst>
                    <c:strCache>
                      <c:ptCount val="1"/>
                      <c:pt idx="0">
                        <c:v>【家事】食事のしたく</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extLst>
                      <c:ex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c:ext uri="{02D57815-91ED-43cb-92C2-25804820EDAC}">
                        <c15:formulaRef>
                          <c15:sqref>'1(Q39)'!$F$50:$F$56</c15:sqref>
                        </c15:formulaRef>
                      </c:ext>
                    </c:extLst>
                    <c:numCache>
                      <c:formatCode>0%</c:formatCode>
                      <c:ptCount val="7"/>
                      <c:pt idx="0">
                        <c:v>0.70731707317073167</c:v>
                      </c:pt>
                      <c:pt idx="1">
                        <c:v>0.41176470588235292</c:v>
                      </c:pt>
                      <c:pt idx="2">
                        <c:v>0.46153846153846156</c:v>
                      </c:pt>
                      <c:pt idx="3">
                        <c:v>0.46153846153846156</c:v>
                      </c:pt>
                      <c:pt idx="4">
                        <c:v>0.46666666666666667</c:v>
                      </c:pt>
                      <c:pt idx="5">
                        <c:v>0.64864864864864868</c:v>
                      </c:pt>
                      <c:pt idx="6">
                        <c:v>0.52293577981651373</c:v>
                      </c:pt>
                    </c:numCache>
                  </c:numRef>
                </c:val>
                <c:smooth val="0"/>
                <c:extLst>
                  <c:ext xmlns:c16="http://schemas.microsoft.com/office/drawing/2014/chart" uri="{C3380CC4-5D6E-409C-BE32-E72D297353CC}">
                    <c16:uniqueId val="{00000001-A007-467C-977B-44AE6931117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'1(Q39)'!$H$6</c15:sqref>
                        </c15:formulaRef>
                      </c:ext>
                    </c:extLst>
                    <c:strCache>
                      <c:ptCount val="1"/>
                      <c:pt idx="0">
                        <c:v>【家事】買い物</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'1(Q39)'!$H$50:$H$56</c15:sqref>
                        </c15:formulaRef>
                      </c:ext>
                    </c:extLst>
                    <c:numCache>
                      <c:formatCode>0%</c:formatCode>
                      <c:ptCount val="7"/>
                      <c:pt idx="0">
                        <c:v>0.3902439024390244</c:v>
                      </c:pt>
                      <c:pt idx="1">
                        <c:v>0.3235294117647059</c:v>
                      </c:pt>
                      <c:pt idx="2">
                        <c:v>0.26923076923076922</c:v>
                      </c:pt>
                      <c:pt idx="3">
                        <c:v>0.38461538461538464</c:v>
                      </c:pt>
                      <c:pt idx="4">
                        <c:v>0.3</c:v>
                      </c:pt>
                      <c:pt idx="5">
                        <c:v>0.29729729729729731</c:v>
                      </c:pt>
                      <c:pt idx="6">
                        <c:v>0.26605504587155965</c:v>
                      </c:pt>
                    </c:numCache>
                  </c:numRef>
                </c:val>
                <c:smooth val="0"/>
                <c:extLst xmlns:c15="http://schemas.microsoft.com/office/drawing/2012/chart">
                  <c:ext xmlns:c16="http://schemas.microsoft.com/office/drawing/2014/chart" uri="{C3380CC4-5D6E-409C-BE32-E72D297353CC}">
                    <c16:uniqueId val="{00000003-A007-467C-977B-44AE6931117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'1(Q39)'!$J$6</c15:sqref>
                        </c15:formulaRef>
                      </c:ext>
                    </c:extLst>
                    <c:strCache>
                      <c:ptCount val="1"/>
                      <c:pt idx="0">
                        <c:v>【家事】洗濯</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'1(Q39)'!$J$50:$J$56</c15:sqref>
                        </c15:formulaRef>
                      </c:ext>
                    </c:extLst>
                    <c:numCache>
                      <c:formatCode>0%</c:formatCode>
                      <c:ptCount val="7"/>
                      <c:pt idx="0">
                        <c:v>0.14634146341463414</c:v>
                      </c:pt>
                      <c:pt idx="1">
                        <c:v>0</c:v>
                      </c:pt>
                      <c:pt idx="2">
                        <c:v>0.15384615384615385</c:v>
                      </c:pt>
                      <c:pt idx="3">
                        <c:v>0.11538461538461539</c:v>
                      </c:pt>
                      <c:pt idx="4">
                        <c:v>0.1</c:v>
                      </c:pt>
                      <c:pt idx="5">
                        <c:v>0.35135135135135137</c:v>
                      </c:pt>
                      <c:pt idx="6">
                        <c:v>0.20183486238532111</c:v>
                      </c:pt>
                    </c:numCache>
                  </c:numRef>
                </c:val>
                <c:smooth val="0"/>
                <c:extLst xmlns:c15="http://schemas.microsoft.com/office/drawing/2012/chart">
                  <c:ext xmlns:c16="http://schemas.microsoft.com/office/drawing/2014/chart" uri="{C3380CC4-5D6E-409C-BE32-E72D297353CC}">
                    <c16:uniqueId val="{00000005-A007-467C-977B-44AE6931117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'1(Q39)'!$L$6</c15:sqref>
                        </c15:formulaRef>
                      </c:ext>
                    </c:extLst>
                    <c:strCache>
                      <c:ptCount val="1"/>
                      <c:pt idx="0">
                        <c:v>【家事】洗濯物のアイロンがけ</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'1(Q39)'!$L$50:$L$56</c15:sqref>
                        </c15:formulaRef>
                      </c:ext>
                    </c:extLst>
                    <c:numCache>
                      <c:formatCode>0%</c:formatCode>
                      <c:ptCount val="7"/>
                      <c:pt idx="0">
                        <c:v>0.12195121951219512</c:v>
                      </c:pt>
                      <c:pt idx="1">
                        <c:v>8.8235294117647065E-2</c:v>
                      </c:pt>
                      <c:pt idx="2">
                        <c:v>0.15384615384615385</c:v>
                      </c:pt>
                      <c:pt idx="3">
                        <c:v>7.6923076923076927E-2</c:v>
                      </c:pt>
                      <c:pt idx="4">
                        <c:v>3.3333333333333333E-2</c:v>
                      </c:pt>
                      <c:pt idx="5">
                        <c:v>0.21621621621621623</c:v>
                      </c:pt>
                      <c:pt idx="6">
                        <c:v>0.11009174311926606</c:v>
                      </c:pt>
                    </c:numCache>
                  </c:numRef>
                </c:val>
                <c:smooth val="0"/>
                <c:extLst xmlns:c15="http://schemas.microsoft.com/office/drawing/2012/chart">
                  <c:ext xmlns:c16="http://schemas.microsoft.com/office/drawing/2014/chart" uri="{C3380CC4-5D6E-409C-BE32-E72D297353CC}">
                    <c16:uniqueId val="{00000007-A007-467C-977B-44AE6931117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'1(Q39)'!$M$6</c15:sqref>
                        </c15:formulaRef>
                      </c:ext>
                    </c:extLst>
                    <c:strCache>
                      <c:ptCount val="1"/>
                      <c:pt idx="0">
                        <c:v>【育児】子どもを朝起こすこと</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'1(Q39)'!$M$50:$M$56</c15:sqref>
                        </c15:formulaRef>
                      </c:ext>
                    </c:extLst>
                    <c:numCache>
                      <c:formatCode>0%</c:formatCode>
                      <c:ptCount val="7"/>
                      <c:pt idx="0">
                        <c:v>4.878048780487805E-2</c:v>
                      </c:pt>
                      <c:pt idx="1">
                        <c:v>5.8823529411764705E-2</c:v>
                      </c:pt>
                      <c:pt idx="2">
                        <c:v>7.6923076923076927E-2</c:v>
                      </c:pt>
                      <c:pt idx="3">
                        <c:v>3.8461538461538464E-2</c:v>
                      </c:pt>
                      <c:pt idx="4">
                        <c:v>0.13333333333333333</c:v>
                      </c:pt>
                      <c:pt idx="5">
                        <c:v>0.21621621621621623</c:v>
                      </c:pt>
                      <c:pt idx="6">
                        <c:v>0.23853211009174313</c:v>
                      </c:pt>
                    </c:numCache>
                  </c:numRef>
                </c:val>
                <c:smooth val="0"/>
                <c:extLst xmlns:c15="http://schemas.microsoft.com/office/drawing/2012/chart">
                  <c:ext xmlns:c16="http://schemas.microsoft.com/office/drawing/2014/chart" uri="{C3380CC4-5D6E-409C-BE32-E72D297353CC}">
                    <c16:uniqueId val="{00000008-A007-467C-977B-44AE6931117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'1(Q39)'!$N$6</c15:sqref>
                        </c15:formulaRef>
                      </c:ext>
                    </c:extLst>
                    <c:strCache>
                      <c:ptCount val="1"/>
                      <c:pt idx="0">
                        <c:v>【育児】子どもの朝ごはん</c:v>
                      </c:pt>
                    </c:strCache>
                  </c:strRef>
                </c:tx>
                <c:spPr>
                  <a:ln w="76200" cap="rnd">
                    <a:solidFill>
                      <a:schemeClr val="accent3">
                        <a:lumMod val="60000"/>
                      </a:schemeClr>
                    </a:solidFill>
                    <a:round/>
                  </a:ln>
                  <a:effectLst/>
                </c:spPr>
                <c:marker>
                  <c:symbol val="circle"/>
                  <c:size val="5"/>
                  <c:spPr>
                    <a:solidFill>
                      <a:schemeClr val="accent3">
                        <a:lumMod val="60000"/>
                      </a:schemeClr>
                    </a:solidFill>
                    <a:ln w="76200">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'1(Q39)'!$N$50:$N$56</c15:sqref>
                        </c15:formulaRef>
                      </c:ext>
                    </c:extLst>
                    <c:numCache>
                      <c:formatCode>0%</c:formatCode>
                      <c:ptCount val="7"/>
                      <c:pt idx="0">
                        <c:v>0.26829268292682928</c:v>
                      </c:pt>
                      <c:pt idx="1">
                        <c:v>0.3235294117647059</c:v>
                      </c:pt>
                      <c:pt idx="2">
                        <c:v>0.42307692307692307</c:v>
                      </c:pt>
                      <c:pt idx="3">
                        <c:v>0.19230769230769232</c:v>
                      </c:pt>
                      <c:pt idx="4">
                        <c:v>0.3</c:v>
                      </c:pt>
                      <c:pt idx="5">
                        <c:v>0.40540540540540543</c:v>
                      </c:pt>
                      <c:pt idx="6">
                        <c:v>0.31192660550458717</c:v>
                      </c:pt>
                    </c:numCache>
                  </c:numRef>
                </c:val>
                <c:smooth val="0"/>
                <c:extLst xmlns:c15="http://schemas.microsoft.com/office/drawing/2012/chart">
                  <c:ext xmlns:c16="http://schemas.microsoft.com/office/drawing/2014/chart" uri="{C3380CC4-5D6E-409C-BE32-E72D297353CC}">
                    <c16:uniqueId val="{00000009-A007-467C-977B-44AE6931117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'1(Q39)'!$O$6</c15:sqref>
                        </c15:formulaRef>
                      </c:ext>
                    </c:extLst>
                    <c:strCache>
                      <c:ptCount val="1"/>
                      <c:pt idx="0">
                        <c:v>【育児】子どもの登園・登校準備</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'1(Q39)'!$O$50:$O$56</c15:sqref>
                        </c15:formulaRef>
                      </c:ext>
                    </c:extLst>
                    <c:numCache>
                      <c:formatCode>0%</c:formatCode>
                      <c:ptCount val="7"/>
                      <c:pt idx="0">
                        <c:v>4.878048780487805E-2</c:v>
                      </c:pt>
                      <c:pt idx="1">
                        <c:v>8.8235294117647065E-2</c:v>
                      </c:pt>
                      <c:pt idx="2">
                        <c:v>0.15384615384615385</c:v>
                      </c:pt>
                      <c:pt idx="3">
                        <c:v>7.6923076923076927E-2</c:v>
                      </c:pt>
                      <c:pt idx="4">
                        <c:v>0.2</c:v>
                      </c:pt>
                      <c:pt idx="5">
                        <c:v>0.29729729729729731</c:v>
                      </c:pt>
                      <c:pt idx="6">
                        <c:v>0.22935779816513763</c:v>
                      </c:pt>
                    </c:numCache>
                  </c:numRef>
                </c:val>
                <c:smooth val="0"/>
                <c:extLst xmlns:c15="http://schemas.microsoft.com/office/drawing/2012/chart">
                  <c:ext xmlns:c16="http://schemas.microsoft.com/office/drawing/2014/chart" uri="{C3380CC4-5D6E-409C-BE32-E72D297353CC}">
                    <c16:uniqueId val="{0000000A-A007-467C-977B-44AE6931117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'1(Q39)'!$P$6</c15:sqref>
                        </c15:formulaRef>
                      </c:ext>
                    </c:extLst>
                    <c:strCache>
                      <c:ptCount val="1"/>
                      <c:pt idx="0">
                        <c:v>【育児】子どもの保育園への送り</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'1(Q39)'!$P$50:$P$56</c15:sqref>
                        </c15:formulaRef>
                      </c:ext>
                    </c:extLst>
                    <c:numCache>
                      <c:formatCode>0%</c:formatCode>
                      <c:ptCount val="7"/>
                      <c:pt idx="0">
                        <c:v>4.878048780487805E-2</c:v>
                      </c:pt>
                      <c:pt idx="1">
                        <c:v>2.9411764705882353E-2</c:v>
                      </c:pt>
                      <c:pt idx="2">
                        <c:v>7.6923076923076927E-2</c:v>
                      </c:pt>
                      <c:pt idx="3">
                        <c:v>7.6923076923076927E-2</c:v>
                      </c:pt>
                      <c:pt idx="4">
                        <c:v>6.6666666666666666E-2</c:v>
                      </c:pt>
                      <c:pt idx="5">
                        <c:v>0.10810810810810811</c:v>
                      </c:pt>
                      <c:pt idx="6">
                        <c:v>7.3394495412844041E-2</c:v>
                      </c:pt>
                    </c:numCache>
                  </c:numRef>
                </c:val>
                <c:smooth val="0"/>
                <c:extLst xmlns:c15="http://schemas.microsoft.com/office/drawing/2012/chart">
                  <c:ext xmlns:c16="http://schemas.microsoft.com/office/drawing/2014/chart" uri="{C3380CC4-5D6E-409C-BE32-E72D297353CC}">
                    <c16:uniqueId val="{0000000B-A007-467C-977B-44AE6931117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'1(Q39)'!$Q$6</c15:sqref>
                        </c15:formulaRef>
                      </c:ext>
                    </c:extLst>
                    <c:strCache>
                      <c:ptCount val="1"/>
                      <c:pt idx="0">
                        <c:v>【育児】子どもの保育園へのお迎え</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'1(Q39)'!$Q$50:$Q$56</c15:sqref>
                        </c15:formulaRef>
                      </c:ext>
                    </c:extLst>
                    <c:numCache>
                      <c:formatCode>0%</c:formatCode>
                      <c:ptCount val="7"/>
                      <c:pt idx="0">
                        <c:v>2.4390243902439025E-2</c:v>
                      </c:pt>
                      <c:pt idx="1">
                        <c:v>2.9411764705882353E-2</c:v>
                      </c:pt>
                      <c:pt idx="2">
                        <c:v>0.11538461538461539</c:v>
                      </c:pt>
                      <c:pt idx="3">
                        <c:v>7.6923076923076927E-2</c:v>
                      </c:pt>
                      <c:pt idx="4">
                        <c:v>0.1</c:v>
                      </c:pt>
                      <c:pt idx="5">
                        <c:v>0.13513513513513514</c:v>
                      </c:pt>
                      <c:pt idx="6">
                        <c:v>6.4220183486238536E-2</c:v>
                      </c:pt>
                    </c:numCache>
                  </c:numRef>
                </c:val>
                <c:smooth val="0"/>
                <c:extLst xmlns:c15="http://schemas.microsoft.com/office/drawing/2012/chart">
                  <c:ext xmlns:c16="http://schemas.microsoft.com/office/drawing/2014/chart" uri="{C3380CC4-5D6E-409C-BE32-E72D297353CC}">
                    <c16:uniqueId val="{0000000C-A007-467C-977B-44AE6931117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'1(Q39)'!$R$6</c15:sqref>
                        </c15:formulaRef>
                      </c:ext>
                    </c:extLst>
                    <c:strCache>
                      <c:ptCount val="1"/>
                      <c:pt idx="0">
                        <c:v>【育児】子どもの幼稚園への送り</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'1(Q39)'!$R$50:$R$56</c15:sqref>
                        </c15:formulaRef>
                      </c:ext>
                    </c:extLst>
                    <c:numCache>
                      <c:formatCode>0%</c:formatCode>
                      <c:ptCount val="7"/>
                      <c:pt idx="0">
                        <c:v>0</c:v>
                      </c:pt>
                      <c:pt idx="1">
                        <c:v>2.9411764705882353E-2</c:v>
                      </c:pt>
                      <c:pt idx="2">
                        <c:v>0</c:v>
                      </c:pt>
                      <c:pt idx="3">
                        <c:v>3.8461538461538464E-2</c:v>
                      </c:pt>
                      <c:pt idx="4">
                        <c:v>0</c:v>
                      </c:pt>
                      <c:pt idx="5">
                        <c:v>0.10810810810810811</c:v>
                      </c:pt>
                      <c:pt idx="6">
                        <c:v>0.14678899082568808</c:v>
                      </c:pt>
                    </c:numCache>
                  </c:numRef>
                </c:val>
                <c:smooth val="0"/>
                <c:extLst xmlns:c15="http://schemas.microsoft.com/office/drawing/2012/chart">
                  <c:ext xmlns:c16="http://schemas.microsoft.com/office/drawing/2014/chart" uri="{C3380CC4-5D6E-409C-BE32-E72D297353CC}">
                    <c16:uniqueId val="{0000000D-A007-467C-977B-44AE69311172}"/>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'1(Q39)'!$S$6</c15:sqref>
                        </c15:formulaRef>
                      </c:ext>
                    </c:extLst>
                    <c:strCache>
                      <c:ptCount val="1"/>
                      <c:pt idx="0">
                        <c:v>【育児】子どもの幼稚園へのお迎え</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'1(Q39)'!$S$50:$S$56</c15:sqref>
                        </c15:formulaRef>
                      </c:ext>
                    </c:extLst>
                    <c:numCache>
                      <c:formatCode>0%</c:formatCode>
                      <c:ptCount val="7"/>
                      <c:pt idx="0">
                        <c:v>0</c:v>
                      </c:pt>
                      <c:pt idx="1">
                        <c:v>0</c:v>
                      </c:pt>
                      <c:pt idx="2">
                        <c:v>0</c:v>
                      </c:pt>
                      <c:pt idx="3">
                        <c:v>3.8461538461538464E-2</c:v>
                      </c:pt>
                      <c:pt idx="4">
                        <c:v>6.6666666666666666E-2</c:v>
                      </c:pt>
                      <c:pt idx="5">
                        <c:v>0.16216216216216217</c:v>
                      </c:pt>
                      <c:pt idx="6">
                        <c:v>0.12844036697247707</c:v>
                      </c:pt>
                    </c:numCache>
                  </c:numRef>
                </c:val>
                <c:smooth val="0"/>
                <c:extLst xmlns:c15="http://schemas.microsoft.com/office/drawing/2012/chart">
                  <c:ext xmlns:c16="http://schemas.microsoft.com/office/drawing/2014/chart" uri="{C3380CC4-5D6E-409C-BE32-E72D297353CC}">
                    <c16:uniqueId val="{0000000E-A007-467C-977B-44AE69311172}"/>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'1(Q39)'!$T$6</c15:sqref>
                        </c15:formulaRef>
                      </c:ext>
                    </c:extLst>
                    <c:strCache>
                      <c:ptCount val="1"/>
                      <c:pt idx="0">
                        <c:v>【育児】子どもの夕ごはん</c:v>
                      </c:pt>
                    </c:strCache>
                  </c:strRef>
                </c:tx>
                <c:spPr>
                  <a:ln w="76200" cap="rnd">
                    <a:solidFill>
                      <a:schemeClr val="accent3"/>
                    </a:solidFill>
                    <a:round/>
                  </a:ln>
                  <a:effectLst/>
                </c:spPr>
                <c:marker>
                  <c:symbol val="circle"/>
                  <c:size val="5"/>
                  <c:spPr>
                    <a:solidFill>
                      <a:schemeClr val="accent3">
                        <a:lumMod val="80000"/>
                        <a:lumOff val="20000"/>
                      </a:schemeClr>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'1(Q39)'!$T$50:$T$56</c15:sqref>
                        </c15:formulaRef>
                      </c:ext>
                    </c:extLst>
                    <c:numCache>
                      <c:formatCode>0%</c:formatCode>
                      <c:ptCount val="7"/>
                      <c:pt idx="0">
                        <c:v>0.1951219512195122</c:v>
                      </c:pt>
                      <c:pt idx="1">
                        <c:v>0.29411764705882354</c:v>
                      </c:pt>
                      <c:pt idx="2">
                        <c:v>0.46153846153846156</c:v>
                      </c:pt>
                      <c:pt idx="3">
                        <c:v>0.30769230769230771</c:v>
                      </c:pt>
                      <c:pt idx="4">
                        <c:v>0.26666666666666666</c:v>
                      </c:pt>
                      <c:pt idx="5">
                        <c:v>0.32432432432432434</c:v>
                      </c:pt>
                      <c:pt idx="6">
                        <c:v>0.3669724770642202</c:v>
                      </c:pt>
                    </c:numCache>
                  </c:numRef>
                </c:val>
                <c:smooth val="0"/>
                <c:extLst xmlns:c15="http://schemas.microsoft.com/office/drawing/2012/chart">
                  <c:ext xmlns:c16="http://schemas.microsoft.com/office/drawing/2014/chart" uri="{C3380CC4-5D6E-409C-BE32-E72D297353CC}">
                    <c16:uniqueId val="{0000000F-A007-467C-977B-44AE69311172}"/>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'1(Q39)'!$U$6</c15:sqref>
                        </c15:formulaRef>
                      </c:ext>
                    </c:extLst>
                    <c:strCache>
                      <c:ptCount val="1"/>
                      <c:pt idx="0">
                        <c:v>【育児】子どもの入浴</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'1(Q39)'!$U$50:$U$56</c15:sqref>
                        </c15:formulaRef>
                      </c:ext>
                    </c:extLst>
                    <c:numCache>
                      <c:formatCode>0%</c:formatCode>
                      <c:ptCount val="7"/>
                      <c:pt idx="0">
                        <c:v>0.24390243902439024</c:v>
                      </c:pt>
                      <c:pt idx="1">
                        <c:v>0.20588235294117646</c:v>
                      </c:pt>
                      <c:pt idx="2">
                        <c:v>0.30769230769230771</c:v>
                      </c:pt>
                      <c:pt idx="3">
                        <c:v>0.26923076923076922</c:v>
                      </c:pt>
                      <c:pt idx="4">
                        <c:v>0.16666666666666666</c:v>
                      </c:pt>
                      <c:pt idx="5">
                        <c:v>0.27027027027027029</c:v>
                      </c:pt>
                      <c:pt idx="6">
                        <c:v>0.23853211009174313</c:v>
                      </c:pt>
                    </c:numCache>
                  </c:numRef>
                </c:val>
                <c:smooth val="0"/>
                <c:extLst xmlns:c15="http://schemas.microsoft.com/office/drawing/2012/chart">
                  <c:ext xmlns:c16="http://schemas.microsoft.com/office/drawing/2014/chart" uri="{C3380CC4-5D6E-409C-BE32-E72D297353CC}">
                    <c16:uniqueId val="{00000010-A007-467C-977B-44AE69311172}"/>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'1(Q39)'!$V$6</c15:sqref>
                        </c15:formulaRef>
                      </c:ext>
                    </c:extLst>
                    <c:strCache>
                      <c:ptCount val="1"/>
                      <c:pt idx="0">
                        <c:v>【育児】子どもの歯磨き</c:v>
                      </c:pt>
                    </c:strCache>
                  </c:strRef>
                </c:tx>
                <c:spPr>
                  <a:ln w="76200" cap="rnd">
                    <a:solidFill>
                      <a:schemeClr val="accent5">
                        <a:lumMod val="80000"/>
                        <a:lumOff val="20000"/>
                      </a:schemeClr>
                    </a:solidFill>
                    <a:round/>
                  </a:ln>
                  <a:effectLst/>
                </c:spPr>
                <c:marker>
                  <c:symbol val="circle"/>
                  <c:size val="5"/>
                  <c:spPr>
                    <a:solidFill>
                      <a:schemeClr val="accent5">
                        <a:lumMod val="80000"/>
                        <a:lumOff val="20000"/>
                      </a:schemeClr>
                    </a:solidFill>
                    <a:ln w="76200">
                      <a:solidFill>
                        <a:schemeClr val="accent5">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'1(Q39)'!$V$50:$V$56</c15:sqref>
                        </c15:formulaRef>
                      </c:ext>
                    </c:extLst>
                    <c:numCache>
                      <c:formatCode>0%</c:formatCode>
                      <c:ptCount val="7"/>
                      <c:pt idx="0">
                        <c:v>0.12195121951219512</c:v>
                      </c:pt>
                      <c:pt idx="1">
                        <c:v>0.61764705882352944</c:v>
                      </c:pt>
                      <c:pt idx="2">
                        <c:v>0.34615384615384615</c:v>
                      </c:pt>
                      <c:pt idx="3">
                        <c:v>0.38461538461538464</c:v>
                      </c:pt>
                      <c:pt idx="4">
                        <c:v>0.3</c:v>
                      </c:pt>
                      <c:pt idx="5">
                        <c:v>0.27027027027027029</c:v>
                      </c:pt>
                      <c:pt idx="6">
                        <c:v>0.29357798165137616</c:v>
                      </c:pt>
                    </c:numCache>
                  </c:numRef>
                </c:val>
                <c:smooth val="0"/>
                <c:extLst xmlns:c15="http://schemas.microsoft.com/office/drawing/2012/chart">
                  <c:ext xmlns:c16="http://schemas.microsoft.com/office/drawing/2014/chart" uri="{C3380CC4-5D6E-409C-BE32-E72D297353CC}">
                    <c16:uniqueId val="{00000000-A007-467C-977B-44AE69311172}"/>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'1(Q39)'!$W$6</c15:sqref>
                        </c15:formulaRef>
                      </c:ext>
                    </c:extLst>
                    <c:strCache>
                      <c:ptCount val="1"/>
                      <c:pt idx="0">
                        <c:v>【育児】子どもの寝かしつけ</c:v>
                      </c:pt>
                    </c:strCache>
                  </c:strRef>
                </c:tx>
                <c:spPr>
                  <a:ln w="76200" cap="rnd">
                    <a:solidFill>
                      <a:schemeClr val="accent6">
                        <a:lumMod val="80000"/>
                        <a:lumOff val="20000"/>
                      </a:schemeClr>
                    </a:solidFill>
                    <a:round/>
                  </a:ln>
                  <a:effectLst/>
                </c:spPr>
                <c:marker>
                  <c:symbol val="circle"/>
                  <c:size val="5"/>
                  <c:spPr>
                    <a:solidFill>
                      <a:schemeClr val="accent6">
                        <a:lumMod val="80000"/>
                        <a:lumOff val="20000"/>
                      </a:schemeClr>
                    </a:solidFill>
                    <a:ln w="76200">
                      <a:solidFill>
                        <a:schemeClr val="accent6">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'1(Q39)'!$W$50:$W$56</c15:sqref>
                        </c15:formulaRef>
                      </c:ext>
                    </c:extLst>
                    <c:numCache>
                      <c:formatCode>0%</c:formatCode>
                      <c:ptCount val="7"/>
                      <c:pt idx="0">
                        <c:v>0.51219512195121952</c:v>
                      </c:pt>
                      <c:pt idx="1">
                        <c:v>0.41176470588235292</c:v>
                      </c:pt>
                      <c:pt idx="2">
                        <c:v>0.42307692307692307</c:v>
                      </c:pt>
                      <c:pt idx="3">
                        <c:v>0.5</c:v>
                      </c:pt>
                      <c:pt idx="4">
                        <c:v>0.46666666666666667</c:v>
                      </c:pt>
                      <c:pt idx="5">
                        <c:v>0.45945945945945948</c:v>
                      </c:pt>
                      <c:pt idx="6">
                        <c:v>0.33027522935779818</c:v>
                      </c:pt>
                    </c:numCache>
                  </c:numRef>
                </c:val>
                <c:smooth val="0"/>
                <c:extLst xmlns:c15="http://schemas.microsoft.com/office/drawing/2012/chart">
                  <c:ext xmlns:c16="http://schemas.microsoft.com/office/drawing/2014/chart" uri="{C3380CC4-5D6E-409C-BE32-E72D297353CC}">
                    <c16:uniqueId val="{00000011-A007-467C-977B-44AE69311172}"/>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'1(Q39)'!$X$6</c15:sqref>
                        </c15:formulaRef>
                      </c:ext>
                    </c:extLst>
                    <c:strCache>
                      <c:ptCount val="1"/>
                      <c:pt idx="0">
                        <c:v>【育児】子どもの勉強</c:v>
                      </c:pt>
                    </c:strCache>
                  </c:strRef>
                </c:tx>
                <c:spPr>
                  <a:ln w="76200" cap="rnd">
                    <a:solidFill>
                      <a:schemeClr val="accent1">
                        <a:lumMod val="80000"/>
                      </a:schemeClr>
                    </a:solidFill>
                    <a:round/>
                  </a:ln>
                  <a:effectLst/>
                </c:spPr>
                <c:marker>
                  <c:symbol val="circle"/>
                  <c:size val="5"/>
                  <c:spPr>
                    <a:solidFill>
                      <a:schemeClr val="accent1">
                        <a:lumMod val="80000"/>
                      </a:schemeClr>
                    </a:solidFill>
                    <a:ln w="76200">
                      <a:solidFill>
                        <a:schemeClr val="accent1">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'1(Q39)'!$X$50:$X$56</c15:sqref>
                        </c15:formulaRef>
                      </c:ext>
                    </c:extLst>
                    <c:numCache>
                      <c:formatCode>0%</c:formatCode>
                      <c:ptCount val="7"/>
                      <c:pt idx="0">
                        <c:v>2.4390243902439025E-2</c:v>
                      </c:pt>
                      <c:pt idx="1">
                        <c:v>5.8823529411764705E-2</c:v>
                      </c:pt>
                      <c:pt idx="2">
                        <c:v>3.8461538461538464E-2</c:v>
                      </c:pt>
                      <c:pt idx="3">
                        <c:v>7.6923076923076927E-2</c:v>
                      </c:pt>
                      <c:pt idx="4">
                        <c:v>0.16666666666666666</c:v>
                      </c:pt>
                      <c:pt idx="5">
                        <c:v>0.16216216216216217</c:v>
                      </c:pt>
                      <c:pt idx="6">
                        <c:v>0.42201834862385323</c:v>
                      </c:pt>
                    </c:numCache>
                  </c:numRef>
                </c:val>
                <c:smooth val="0"/>
                <c:extLst xmlns:c15="http://schemas.microsoft.com/office/drawing/2012/chart">
                  <c:ext xmlns:c16="http://schemas.microsoft.com/office/drawing/2014/chart" uri="{C3380CC4-5D6E-409C-BE32-E72D297353CC}">
                    <c16:uniqueId val="{00000012-A007-467C-977B-44AE69311172}"/>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'1(Q39)'!$Y$6</c15:sqref>
                        </c15:formulaRef>
                      </c:ext>
                    </c:extLst>
                    <c:strCache>
                      <c:ptCount val="1"/>
                      <c:pt idx="0">
                        <c:v>【育児】子どもの習い事</c:v>
                      </c:pt>
                    </c:strCache>
                  </c:strRef>
                </c:tx>
                <c:spPr>
                  <a:ln w="76200" cap="rnd">
                    <a:solidFill>
                      <a:schemeClr val="accent2">
                        <a:lumMod val="80000"/>
                      </a:schemeClr>
                    </a:solidFill>
                    <a:round/>
                  </a:ln>
                  <a:effectLst/>
                </c:spPr>
                <c:marker>
                  <c:symbol val="circle"/>
                  <c:size val="5"/>
                  <c:spPr>
                    <a:solidFill>
                      <a:schemeClr val="accent2">
                        <a:lumMod val="80000"/>
                      </a:schemeClr>
                    </a:solidFill>
                    <a:ln w="76200">
                      <a:solidFill>
                        <a:schemeClr val="accent2">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'1(Q39)'!$Y$50:$Y$56</c15:sqref>
                        </c15:formulaRef>
                      </c:ext>
                    </c:extLst>
                    <c:numCache>
                      <c:formatCode>0%</c:formatCode>
                      <c:ptCount val="7"/>
                      <c:pt idx="0">
                        <c:v>4.878048780487805E-2</c:v>
                      </c:pt>
                      <c:pt idx="1">
                        <c:v>5.8823529411764705E-2</c:v>
                      </c:pt>
                      <c:pt idx="2">
                        <c:v>0.11538461538461539</c:v>
                      </c:pt>
                      <c:pt idx="3">
                        <c:v>0.23076923076923078</c:v>
                      </c:pt>
                      <c:pt idx="4">
                        <c:v>0.26666666666666666</c:v>
                      </c:pt>
                      <c:pt idx="5">
                        <c:v>0.24324324324324326</c:v>
                      </c:pt>
                      <c:pt idx="6">
                        <c:v>0.33027522935779818</c:v>
                      </c:pt>
                    </c:numCache>
                  </c:numRef>
                </c:val>
                <c:smooth val="0"/>
                <c:extLst xmlns:c15="http://schemas.microsoft.com/office/drawing/2012/chart">
                  <c:ext xmlns:c16="http://schemas.microsoft.com/office/drawing/2014/chart" uri="{C3380CC4-5D6E-409C-BE32-E72D297353CC}">
                    <c16:uniqueId val="{00000013-A007-467C-977B-44AE69311172}"/>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'1(Q39)'!$Z$6</c15:sqref>
                        </c15:formulaRef>
                      </c:ext>
                    </c:extLst>
                    <c:strCache>
                      <c:ptCount val="1"/>
                      <c:pt idx="0">
                        <c:v>その他【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'1(Q39)'!$Z$50:$Z$56</c15:sqref>
                        </c15:formulaRef>
                      </c:ext>
                    </c:extLst>
                    <c:numCache>
                      <c:formatCode>0%</c:formatCode>
                      <c:ptCount val="7"/>
                      <c:pt idx="0">
                        <c:v>0</c:v>
                      </c:pt>
                      <c:pt idx="1">
                        <c:v>0</c:v>
                      </c:pt>
                      <c:pt idx="2">
                        <c:v>0</c:v>
                      </c:pt>
                      <c:pt idx="3">
                        <c:v>0</c:v>
                      </c:pt>
                      <c:pt idx="4">
                        <c:v>0</c:v>
                      </c:pt>
                      <c:pt idx="5">
                        <c:v>0</c:v>
                      </c:pt>
                      <c:pt idx="6">
                        <c:v>9.1743119266055051E-3</c:v>
                      </c:pt>
                    </c:numCache>
                  </c:numRef>
                </c:val>
                <c:smooth val="0"/>
                <c:extLst xmlns:c15="http://schemas.microsoft.com/office/drawing/2012/chart">
                  <c:ext xmlns:c16="http://schemas.microsoft.com/office/drawing/2014/chart" uri="{C3380CC4-5D6E-409C-BE32-E72D297353CC}">
                    <c16:uniqueId val="{00000014-A007-467C-977B-44AE69311172}"/>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'1(Q39)'!$AA$6</c15:sqref>
                        </c15:formulaRef>
                      </c:ext>
                    </c:extLst>
                    <c:strCache>
                      <c:ptCount val="1"/>
                      <c:pt idx="0">
                        <c:v>特になし</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'1(Q39)'!$AA$50:$AA$56</c15:sqref>
                        </c15:formulaRef>
                      </c:ext>
                    </c:extLst>
                    <c:numCache>
                      <c:formatCode>0%</c:formatCode>
                      <c:ptCount val="7"/>
                      <c:pt idx="0">
                        <c:v>9.7560975609756101E-2</c:v>
                      </c:pt>
                      <c:pt idx="1">
                        <c:v>5.8823529411764705E-2</c:v>
                      </c:pt>
                      <c:pt idx="2">
                        <c:v>0.19230769230769232</c:v>
                      </c:pt>
                      <c:pt idx="3">
                        <c:v>0.11538461538461539</c:v>
                      </c:pt>
                      <c:pt idx="4">
                        <c:v>0.1</c:v>
                      </c:pt>
                      <c:pt idx="5">
                        <c:v>8.1081081081081086E-2</c:v>
                      </c:pt>
                      <c:pt idx="6">
                        <c:v>8.2568807339449546E-2</c:v>
                      </c:pt>
                    </c:numCache>
                  </c:numRef>
                </c:val>
                <c:smooth val="0"/>
                <c:extLst xmlns:c15="http://schemas.microsoft.com/office/drawing/2012/chart">
                  <c:ext xmlns:c16="http://schemas.microsoft.com/office/drawing/2014/chart" uri="{C3380CC4-5D6E-409C-BE32-E72D297353CC}">
                    <c16:uniqueId val="{00000015-A007-467C-977B-44AE69311172}"/>
                  </c:ext>
                </c:extLst>
              </c15:ser>
            </c15:filteredLineSeries>
          </c:ext>
        </c:extLst>
      </c:lineChart>
      <c:catAx>
        <c:axId val="516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384"/>
        <c:crosses val="autoZero"/>
        <c:auto val="1"/>
        <c:lblAlgn val="ctr"/>
        <c:lblOffset val="100"/>
        <c:noMultiLvlLbl val="0"/>
      </c:catAx>
      <c:valAx>
        <c:axId val="516443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712"/>
        <c:crosses val="autoZero"/>
        <c:crossBetween val="between"/>
      </c:valAx>
      <c:spPr>
        <a:solidFill>
          <a:schemeClr val="accent5">
            <a:lumMod val="20000"/>
            <a:lumOff val="80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solidFill>
        <a:schemeClr val="accent3"/>
      </a:solidFill>
    </a:ln>
    <a:effectLst/>
  </c:spPr>
  <c:txPr>
    <a:bodyPr/>
    <a:lstStyle/>
    <a:p>
      <a:pPr>
        <a:defRPr sz="14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r>
              <a:rPr lang="ja-JP" sz="1800" b="1" dirty="0">
                <a:solidFill>
                  <a:schemeClr val="bg1"/>
                </a:solidFill>
              </a:rPr>
              <a:t>ママの年齢別</a:t>
            </a:r>
            <a:r>
              <a:rPr lang="en-US" altLang="ja-JP" sz="1800" b="1" baseline="0" dirty="0">
                <a:solidFill>
                  <a:schemeClr val="bg1"/>
                </a:solidFill>
              </a:rPr>
              <a:t> </a:t>
            </a:r>
            <a:r>
              <a:rPr lang="ja-JP" altLang="en-US" sz="1800" b="1" baseline="0" dirty="0">
                <a:solidFill>
                  <a:schemeClr val="bg1"/>
                </a:solidFill>
              </a:rPr>
              <a:t>子どもの</a:t>
            </a:r>
            <a:r>
              <a:rPr lang="ja-JP" altLang="en-US" sz="1800" b="1" dirty="0">
                <a:solidFill>
                  <a:schemeClr val="bg1"/>
                </a:solidFill>
              </a:rPr>
              <a:t>悩み</a:t>
            </a:r>
            <a:endParaRPr lang="ja-JP" sz="1800" b="1" dirty="0">
              <a:solidFill>
                <a:schemeClr val="bg1"/>
              </a:solidFill>
            </a:endParaRPr>
          </a:p>
        </c:rich>
      </c:tx>
      <c:overlay val="0"/>
      <c:spPr>
        <a:solidFill>
          <a:schemeClr val="accent1"/>
        </a:solidFill>
        <a:ln>
          <a:noFill/>
        </a:ln>
        <a:effectLst/>
      </c:spPr>
      <c:txPr>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1908248241556416"/>
          <c:y val="0.15769836532513293"/>
          <c:w val="0.53086630078101138"/>
          <c:h val="0.56301507694246711"/>
        </c:manualLayout>
      </c:layout>
      <c:lineChart>
        <c:grouping val="standard"/>
        <c:varyColors val="0"/>
        <c:ser>
          <c:idx val="17"/>
          <c:order val="17"/>
          <c:tx>
            <c:strRef>
              <c:f>'1(Q39)'!$W$6</c:f>
              <c:strCache>
                <c:ptCount val="1"/>
                <c:pt idx="0">
                  <c:v>【育児】子どもの寝かしつけ</c:v>
                </c:pt>
              </c:strCache>
              <c:extLst xmlns:c15="http://schemas.microsoft.com/office/drawing/2012/chart"/>
            </c:strRef>
          </c:tx>
          <c:spPr>
            <a:ln w="76200" cap="rnd">
              <a:solidFill>
                <a:schemeClr val="accent6">
                  <a:lumMod val="80000"/>
                  <a:lumOff val="20000"/>
                </a:schemeClr>
              </a:solidFill>
              <a:round/>
            </a:ln>
            <a:effectLst/>
          </c:spPr>
          <c:marker>
            <c:symbol val="circle"/>
            <c:size val="5"/>
            <c:spPr>
              <a:solidFill>
                <a:schemeClr val="accent6">
                  <a:lumMod val="80000"/>
                  <a:lumOff val="20000"/>
                </a:schemeClr>
              </a:solidFill>
              <a:ln w="76200">
                <a:solidFill>
                  <a:schemeClr val="accent6">
                    <a:lumMod val="80000"/>
                    <a:lumOff val="20000"/>
                  </a:schemeClr>
                </a:solidFill>
              </a:ln>
              <a:effectLst/>
            </c:spPr>
          </c:marker>
          <c:cat>
            <c:strRef>
              <c:f>'1(Q39)'!$D$42:$D$45</c:f>
              <c:strCache>
                <c:ptCount val="4"/>
                <c:pt idx="0">
                  <c:v>25才～29才</c:v>
                </c:pt>
                <c:pt idx="1">
                  <c:v>30才～34才</c:v>
                </c:pt>
                <c:pt idx="2">
                  <c:v>35才～39才</c:v>
                </c:pt>
                <c:pt idx="3">
                  <c:v>40才～44才</c:v>
                </c:pt>
              </c:strCache>
              <c:extLst xmlns:c15="http://schemas.microsoft.com/office/drawing/2012/chart"/>
            </c:strRef>
          </c:cat>
          <c:val>
            <c:numRef>
              <c:f>'1(Q39)'!$W$42:$W$45</c:f>
              <c:numCache>
                <c:formatCode>0%</c:formatCode>
                <c:ptCount val="4"/>
                <c:pt idx="0">
                  <c:v>0.45833333333333331</c:v>
                </c:pt>
                <c:pt idx="1">
                  <c:v>0.53398058252427183</c:v>
                </c:pt>
                <c:pt idx="2">
                  <c:v>0.35714285714285715</c:v>
                </c:pt>
                <c:pt idx="3">
                  <c:v>0.35294117647058826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1-5BDD-4E78-84C8-DE1701856270}"/>
            </c:ext>
          </c:extLst>
        </c:ser>
        <c:ser>
          <c:idx val="18"/>
          <c:order val="18"/>
          <c:tx>
            <c:strRef>
              <c:f>'1(Q39)'!$X$6</c:f>
              <c:strCache>
                <c:ptCount val="1"/>
                <c:pt idx="0">
                  <c:v>【育児】子どもの勉強</c:v>
                </c:pt>
              </c:strCache>
              <c:extLst xmlns:c15="http://schemas.microsoft.com/office/drawing/2012/chart"/>
            </c:strRef>
          </c:tx>
          <c:spPr>
            <a:ln w="76200" cap="rnd">
              <a:solidFill>
                <a:schemeClr val="accent1">
                  <a:lumMod val="80000"/>
                </a:schemeClr>
              </a:solidFill>
              <a:round/>
            </a:ln>
            <a:effectLst/>
          </c:spPr>
          <c:marker>
            <c:symbol val="circle"/>
            <c:size val="5"/>
            <c:spPr>
              <a:solidFill>
                <a:schemeClr val="accent1">
                  <a:lumMod val="80000"/>
                </a:schemeClr>
              </a:solidFill>
              <a:ln w="76200">
                <a:solidFill>
                  <a:schemeClr val="accent1">
                    <a:lumMod val="80000"/>
                  </a:schemeClr>
                </a:solidFill>
              </a:ln>
              <a:effectLst/>
            </c:spPr>
          </c:marker>
          <c:cat>
            <c:strRef>
              <c:f>'1(Q39)'!$D$42:$D$45</c:f>
              <c:strCache>
                <c:ptCount val="4"/>
                <c:pt idx="0">
                  <c:v>25才～29才</c:v>
                </c:pt>
                <c:pt idx="1">
                  <c:v>30才～34才</c:v>
                </c:pt>
                <c:pt idx="2">
                  <c:v>35才～39才</c:v>
                </c:pt>
                <c:pt idx="3">
                  <c:v>40才～44才</c:v>
                </c:pt>
              </c:strCache>
              <c:extLst xmlns:c15="http://schemas.microsoft.com/office/drawing/2012/chart"/>
            </c:strRef>
          </c:cat>
          <c:val>
            <c:numRef>
              <c:f>'1(Q39)'!$X$42:$X$45</c:f>
              <c:numCache>
                <c:formatCode>0%</c:formatCode>
                <c:ptCount val="4"/>
                <c:pt idx="0">
                  <c:v>8.3333333333333329E-2</c:v>
                </c:pt>
                <c:pt idx="1">
                  <c:v>0.14563106796116504</c:v>
                </c:pt>
                <c:pt idx="2">
                  <c:v>0.23214285714285715</c:v>
                </c:pt>
                <c:pt idx="3">
                  <c:v>0.33333333333333331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2-5BDD-4E78-84C8-DE1701856270}"/>
            </c:ext>
          </c:extLst>
        </c:ser>
        <c:ser>
          <c:idx val="19"/>
          <c:order val="19"/>
          <c:tx>
            <c:strRef>
              <c:f>'1(Q39)'!$Y$6</c:f>
              <c:strCache>
                <c:ptCount val="1"/>
                <c:pt idx="0">
                  <c:v>【育児】子どもの習い事</c:v>
                </c:pt>
              </c:strCache>
              <c:extLst xmlns:c15="http://schemas.microsoft.com/office/drawing/2012/chart"/>
            </c:strRef>
          </c:tx>
          <c:spPr>
            <a:ln w="76200" cap="rnd">
              <a:solidFill>
                <a:schemeClr val="accent2">
                  <a:lumMod val="80000"/>
                </a:schemeClr>
              </a:solidFill>
              <a:round/>
            </a:ln>
            <a:effectLst/>
          </c:spPr>
          <c:marker>
            <c:symbol val="circle"/>
            <c:size val="5"/>
            <c:spPr>
              <a:solidFill>
                <a:schemeClr val="accent2">
                  <a:lumMod val="80000"/>
                </a:schemeClr>
              </a:solidFill>
              <a:ln w="76200">
                <a:solidFill>
                  <a:schemeClr val="accent2">
                    <a:lumMod val="80000"/>
                  </a:schemeClr>
                </a:solidFill>
              </a:ln>
              <a:effectLst/>
            </c:spPr>
          </c:marker>
          <c:cat>
            <c:strRef>
              <c:f>'1(Q39)'!$D$42:$D$45</c:f>
              <c:strCache>
                <c:ptCount val="4"/>
                <c:pt idx="0">
                  <c:v>25才～29才</c:v>
                </c:pt>
                <c:pt idx="1">
                  <c:v>30才～34才</c:v>
                </c:pt>
                <c:pt idx="2">
                  <c:v>35才～39才</c:v>
                </c:pt>
                <c:pt idx="3">
                  <c:v>40才～44才</c:v>
                </c:pt>
              </c:strCache>
              <c:extLst xmlns:c15="http://schemas.microsoft.com/office/drawing/2012/chart"/>
            </c:strRef>
          </c:cat>
          <c:val>
            <c:numRef>
              <c:f>'1(Q39)'!$Y$42:$Y$45</c:f>
              <c:numCache>
                <c:formatCode>0%</c:formatCode>
                <c:ptCount val="4"/>
                <c:pt idx="0">
                  <c:v>0.125</c:v>
                </c:pt>
                <c:pt idx="1">
                  <c:v>0.17475728155339806</c:v>
                </c:pt>
                <c:pt idx="2">
                  <c:v>0.25</c:v>
                </c:pt>
                <c:pt idx="3">
                  <c:v>0.27450980392156865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3-5BDD-4E78-84C8-DE1701856270}"/>
            </c:ext>
          </c:extLst>
        </c:ser>
        <c:dLbls>
          <c:showLegendKey val="0"/>
          <c:showVal val="0"/>
          <c:showCatName val="0"/>
          <c:showSerName val="0"/>
          <c:showPercent val="0"/>
          <c:showBubbleSize val="0"/>
        </c:dLbls>
        <c:marker val="1"/>
        <c:smooth val="0"/>
        <c:axId val="516443712"/>
        <c:axId val="516443384"/>
        <c:extLst>
          <c:ext xmlns:c15="http://schemas.microsoft.com/office/drawing/2012/chart" uri="{02D57815-91ED-43cb-92C2-25804820EDAC}">
            <c15:filteredLineSeries>
              <c15:ser>
                <c:idx val="0"/>
                <c:order val="0"/>
                <c:tx>
                  <c:strRef>
                    <c:extLst>
                      <c:ext uri="{02D57815-91ED-43cb-92C2-25804820EDAC}">
                        <c15:formulaRef>
                          <c15:sqref>'1(Q39)'!$F$6</c15:sqref>
                        </c15:formulaRef>
                      </c:ext>
                    </c:extLst>
                    <c:strCache>
                      <c:ptCount val="1"/>
                      <c:pt idx="0">
                        <c:v>【家事】食事のしたく</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extLst>
                      <c:ex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c:ext uri="{02D57815-91ED-43cb-92C2-25804820EDAC}">
                        <c15:formulaRef>
                          <c15:sqref>'1(Q39)'!$F$42:$F$45</c15:sqref>
                        </c15:formulaRef>
                      </c:ext>
                    </c:extLst>
                    <c:numCache>
                      <c:formatCode>0%</c:formatCode>
                      <c:ptCount val="4"/>
                      <c:pt idx="0">
                        <c:v>0.66666666666666663</c:v>
                      </c:pt>
                      <c:pt idx="1">
                        <c:v>0.4563106796116505</c:v>
                      </c:pt>
                      <c:pt idx="2">
                        <c:v>0.5535714285714286</c:v>
                      </c:pt>
                      <c:pt idx="3">
                        <c:v>0.56862745098039214</c:v>
                      </c:pt>
                    </c:numCache>
                  </c:numRef>
                </c:val>
                <c:smooth val="0"/>
                <c:extLst>
                  <c:ext xmlns:c16="http://schemas.microsoft.com/office/drawing/2014/chart" uri="{C3380CC4-5D6E-409C-BE32-E72D297353CC}">
                    <c16:uniqueId val="{00000001-5BDD-4E78-84C8-DE170185627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'1(Q39)'!$G$6</c15:sqref>
                        </c15:formulaRef>
                      </c:ext>
                    </c:extLst>
                    <c:strCache>
                      <c:ptCount val="1"/>
                      <c:pt idx="0">
                        <c:v>【家事】食事の後片付け</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'1(Q39)'!$G$42:$G$45</c15:sqref>
                        </c15:formulaRef>
                      </c:ext>
                    </c:extLst>
                    <c:numCache>
                      <c:formatCode>0%</c:formatCode>
                      <c:ptCount val="4"/>
                      <c:pt idx="0">
                        <c:v>0.41666666666666669</c:v>
                      </c:pt>
                      <c:pt idx="1">
                        <c:v>0.32038834951456313</c:v>
                      </c:pt>
                      <c:pt idx="2">
                        <c:v>0.32142857142857145</c:v>
                      </c:pt>
                      <c:pt idx="3">
                        <c:v>0.31372549019607843</c:v>
                      </c:pt>
                    </c:numCache>
                  </c:numRef>
                </c:val>
                <c:smooth val="0"/>
                <c:extLst xmlns:c15="http://schemas.microsoft.com/office/drawing/2012/chart">
                  <c:ext xmlns:c16="http://schemas.microsoft.com/office/drawing/2014/chart" uri="{C3380CC4-5D6E-409C-BE32-E72D297353CC}">
                    <c16:uniqueId val="{00000002-5BDD-4E78-84C8-DE170185627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'1(Q39)'!$H$6</c15:sqref>
                        </c15:formulaRef>
                      </c:ext>
                    </c:extLst>
                    <c:strCache>
                      <c:ptCount val="1"/>
                      <c:pt idx="0">
                        <c:v>【家事】買い物</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'1(Q39)'!$H$42:$H$45</c15:sqref>
                        </c15:formulaRef>
                      </c:ext>
                    </c:extLst>
                    <c:numCache>
                      <c:formatCode>0%</c:formatCode>
                      <c:ptCount val="4"/>
                      <c:pt idx="0">
                        <c:v>0.41666666666666669</c:v>
                      </c:pt>
                      <c:pt idx="1">
                        <c:v>0.32038834951456313</c:v>
                      </c:pt>
                      <c:pt idx="2">
                        <c:v>0.2767857142857143</c:v>
                      </c:pt>
                      <c:pt idx="3">
                        <c:v>0.33333333333333331</c:v>
                      </c:pt>
                    </c:numCache>
                  </c:numRef>
                </c:val>
                <c:smooth val="0"/>
                <c:extLst xmlns:c15="http://schemas.microsoft.com/office/drawing/2012/chart">
                  <c:ext xmlns:c16="http://schemas.microsoft.com/office/drawing/2014/chart" uri="{C3380CC4-5D6E-409C-BE32-E72D297353CC}">
                    <c16:uniqueId val="{00000003-5BDD-4E78-84C8-DE170185627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'1(Q39)'!$I$6</c15:sqref>
                        </c15:formulaRef>
                      </c:ext>
                    </c:extLst>
                    <c:strCache>
                      <c:ptCount val="1"/>
                      <c:pt idx="0">
                        <c:v>【家事】掃除、片づけ</c:v>
                      </c:pt>
                    </c:strCache>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'1(Q39)'!$I$42:$I$45</c15:sqref>
                        </c15:formulaRef>
                      </c:ext>
                    </c:extLst>
                    <c:numCache>
                      <c:formatCode>0%</c:formatCode>
                      <c:ptCount val="4"/>
                      <c:pt idx="0">
                        <c:v>0.5</c:v>
                      </c:pt>
                      <c:pt idx="1">
                        <c:v>0.37864077669902912</c:v>
                      </c:pt>
                      <c:pt idx="2">
                        <c:v>0.4017857142857143</c:v>
                      </c:pt>
                      <c:pt idx="3">
                        <c:v>0.47058823529411764</c:v>
                      </c:pt>
                    </c:numCache>
                  </c:numRef>
                </c:val>
                <c:smooth val="0"/>
                <c:extLst xmlns:c15="http://schemas.microsoft.com/office/drawing/2012/chart">
                  <c:ext xmlns:c16="http://schemas.microsoft.com/office/drawing/2014/chart" uri="{C3380CC4-5D6E-409C-BE32-E72D297353CC}">
                    <c16:uniqueId val="{00000004-5BDD-4E78-84C8-DE170185627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'1(Q39)'!$J$6</c15:sqref>
                        </c15:formulaRef>
                      </c:ext>
                    </c:extLst>
                    <c:strCache>
                      <c:ptCount val="1"/>
                      <c:pt idx="0">
                        <c:v>【家事】洗濯</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'1(Q39)'!$J$42:$J$45</c15:sqref>
                        </c15:formulaRef>
                      </c:ext>
                    </c:extLst>
                    <c:numCache>
                      <c:formatCode>0%</c:formatCode>
                      <c:ptCount val="4"/>
                      <c:pt idx="0">
                        <c:v>0.20833333333333334</c:v>
                      </c:pt>
                      <c:pt idx="1">
                        <c:v>0.17475728155339806</c:v>
                      </c:pt>
                      <c:pt idx="2">
                        <c:v>0.16071428571428573</c:v>
                      </c:pt>
                      <c:pt idx="3">
                        <c:v>0.19607843137254902</c:v>
                      </c:pt>
                    </c:numCache>
                  </c:numRef>
                </c:val>
                <c:smooth val="0"/>
                <c:extLst xmlns:c15="http://schemas.microsoft.com/office/drawing/2012/chart">
                  <c:ext xmlns:c16="http://schemas.microsoft.com/office/drawing/2014/chart" uri="{C3380CC4-5D6E-409C-BE32-E72D297353CC}">
                    <c16:uniqueId val="{00000005-5BDD-4E78-84C8-DE170185627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'1(Q39)'!$K$6</c15:sqref>
                        </c15:formulaRef>
                      </c:ext>
                    </c:extLst>
                    <c:strCache>
                      <c:ptCount val="1"/>
                      <c:pt idx="0">
                        <c:v>【家事】洗濯物たたみ、収納</c:v>
                      </c:pt>
                    </c:strCache>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'1(Q39)'!$K$42:$K$45</c15:sqref>
                        </c15:formulaRef>
                      </c:ext>
                    </c:extLst>
                    <c:numCache>
                      <c:formatCode>0%</c:formatCode>
                      <c:ptCount val="4"/>
                      <c:pt idx="0">
                        <c:v>0.16666666666666666</c:v>
                      </c:pt>
                      <c:pt idx="1">
                        <c:v>0.18446601941747573</c:v>
                      </c:pt>
                      <c:pt idx="2">
                        <c:v>0.1875</c:v>
                      </c:pt>
                      <c:pt idx="3">
                        <c:v>0.25490196078431371</c:v>
                      </c:pt>
                    </c:numCache>
                  </c:numRef>
                </c:val>
                <c:smooth val="0"/>
                <c:extLst xmlns:c15="http://schemas.microsoft.com/office/drawing/2012/chart">
                  <c:ext xmlns:c16="http://schemas.microsoft.com/office/drawing/2014/chart" uri="{C3380CC4-5D6E-409C-BE32-E72D297353CC}">
                    <c16:uniqueId val="{00000006-5BDD-4E78-84C8-DE170185627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'1(Q39)'!$L$6</c15:sqref>
                        </c15:formulaRef>
                      </c:ext>
                    </c:extLst>
                    <c:strCache>
                      <c:ptCount val="1"/>
                      <c:pt idx="0">
                        <c:v>【家事】洗濯物のアイロンがけ</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'1(Q39)'!$L$42:$L$45</c15:sqref>
                        </c15:formulaRef>
                      </c:ext>
                    </c:extLst>
                    <c:numCache>
                      <c:formatCode>0%</c:formatCode>
                      <c:ptCount val="4"/>
                      <c:pt idx="0">
                        <c:v>4.1666666666666664E-2</c:v>
                      </c:pt>
                      <c:pt idx="1">
                        <c:v>0.1553398058252427</c:v>
                      </c:pt>
                      <c:pt idx="2">
                        <c:v>0.125</c:v>
                      </c:pt>
                      <c:pt idx="3">
                        <c:v>7.8431372549019607E-2</c:v>
                      </c:pt>
                    </c:numCache>
                  </c:numRef>
                </c:val>
                <c:smooth val="0"/>
                <c:extLst xmlns:c15="http://schemas.microsoft.com/office/drawing/2012/chart">
                  <c:ext xmlns:c16="http://schemas.microsoft.com/office/drawing/2014/chart" uri="{C3380CC4-5D6E-409C-BE32-E72D297353CC}">
                    <c16:uniqueId val="{00000007-5BDD-4E78-84C8-DE170185627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'1(Q39)'!$M$6</c15:sqref>
                        </c15:formulaRef>
                      </c:ext>
                    </c:extLst>
                    <c:strCache>
                      <c:ptCount val="1"/>
                      <c:pt idx="0">
                        <c:v>【育児】子どもを朝起こすこと</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'1(Q39)'!$M$42:$M$45</c15:sqref>
                        </c15:formulaRef>
                      </c:ext>
                    </c:extLst>
                    <c:numCache>
                      <c:formatCode>0%</c:formatCode>
                      <c:ptCount val="4"/>
                      <c:pt idx="0">
                        <c:v>0</c:v>
                      </c:pt>
                      <c:pt idx="1">
                        <c:v>0.11650485436893204</c:v>
                      </c:pt>
                      <c:pt idx="2">
                        <c:v>0.16964285714285715</c:v>
                      </c:pt>
                      <c:pt idx="3">
                        <c:v>0.27450980392156865</c:v>
                      </c:pt>
                    </c:numCache>
                  </c:numRef>
                </c:val>
                <c:smooth val="0"/>
                <c:extLst xmlns:c15="http://schemas.microsoft.com/office/drawing/2012/chart">
                  <c:ext xmlns:c16="http://schemas.microsoft.com/office/drawing/2014/chart" uri="{C3380CC4-5D6E-409C-BE32-E72D297353CC}">
                    <c16:uniqueId val="{00000008-5BDD-4E78-84C8-DE170185627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'1(Q39)'!$N$6</c15:sqref>
                        </c15:formulaRef>
                      </c:ext>
                    </c:extLst>
                    <c:strCache>
                      <c:ptCount val="1"/>
                      <c:pt idx="0">
                        <c:v>【育児】子どもの朝ごはん</c:v>
                      </c:pt>
                    </c:strCache>
                  </c:strRef>
                </c:tx>
                <c:spPr>
                  <a:ln w="76200" cap="rnd">
                    <a:solidFill>
                      <a:schemeClr val="accent3">
                        <a:lumMod val="60000"/>
                      </a:schemeClr>
                    </a:solidFill>
                    <a:round/>
                  </a:ln>
                  <a:effectLst/>
                </c:spPr>
                <c:marker>
                  <c:symbol val="circle"/>
                  <c:size val="5"/>
                  <c:spPr>
                    <a:solidFill>
                      <a:schemeClr val="accent3">
                        <a:lumMod val="60000"/>
                      </a:schemeClr>
                    </a:solidFill>
                    <a:ln w="76200">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'1(Q39)'!$N$42:$N$45</c15:sqref>
                        </c15:formulaRef>
                      </c:ext>
                    </c:extLst>
                    <c:numCache>
                      <c:formatCode>0%</c:formatCode>
                      <c:ptCount val="4"/>
                      <c:pt idx="0">
                        <c:v>0.25</c:v>
                      </c:pt>
                      <c:pt idx="1">
                        <c:v>0.33980582524271846</c:v>
                      </c:pt>
                      <c:pt idx="2">
                        <c:v>0.3125</c:v>
                      </c:pt>
                      <c:pt idx="3">
                        <c:v>0.33333333333333331</c:v>
                      </c:pt>
                    </c:numCache>
                  </c:numRef>
                </c:val>
                <c:smooth val="0"/>
                <c:extLst xmlns:c15="http://schemas.microsoft.com/office/drawing/2012/chart">
                  <c:ext xmlns:c16="http://schemas.microsoft.com/office/drawing/2014/chart" uri="{C3380CC4-5D6E-409C-BE32-E72D297353CC}">
                    <c16:uniqueId val="{00000009-5BDD-4E78-84C8-DE170185627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'1(Q39)'!$O$6</c15:sqref>
                        </c15:formulaRef>
                      </c:ext>
                    </c:extLst>
                    <c:strCache>
                      <c:ptCount val="1"/>
                      <c:pt idx="0">
                        <c:v>【育児】子どもの登園・登校準備</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'1(Q39)'!$O$42:$O$45</c15:sqref>
                        </c15:formulaRef>
                      </c:ext>
                    </c:extLst>
                    <c:numCache>
                      <c:formatCode>0%</c:formatCode>
                      <c:ptCount val="4"/>
                      <c:pt idx="0">
                        <c:v>0.125</c:v>
                      </c:pt>
                      <c:pt idx="1">
                        <c:v>0.17475728155339806</c:v>
                      </c:pt>
                      <c:pt idx="2">
                        <c:v>0.1875</c:v>
                      </c:pt>
                      <c:pt idx="3">
                        <c:v>0.17647058823529413</c:v>
                      </c:pt>
                    </c:numCache>
                  </c:numRef>
                </c:val>
                <c:smooth val="0"/>
                <c:extLst xmlns:c15="http://schemas.microsoft.com/office/drawing/2012/chart">
                  <c:ext xmlns:c16="http://schemas.microsoft.com/office/drawing/2014/chart" uri="{C3380CC4-5D6E-409C-BE32-E72D297353CC}">
                    <c16:uniqueId val="{0000000A-5BDD-4E78-84C8-DE170185627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'1(Q39)'!$P$6</c15:sqref>
                        </c15:formulaRef>
                      </c:ext>
                    </c:extLst>
                    <c:strCache>
                      <c:ptCount val="1"/>
                      <c:pt idx="0">
                        <c:v>【育児】子どもの保育園への送り</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'1(Q39)'!$P$42:$P$45</c15:sqref>
                        </c15:formulaRef>
                      </c:ext>
                    </c:extLst>
                    <c:numCache>
                      <c:formatCode>0%</c:formatCode>
                      <c:ptCount val="4"/>
                      <c:pt idx="0">
                        <c:v>8.3333333333333329E-2</c:v>
                      </c:pt>
                      <c:pt idx="1">
                        <c:v>7.7669902912621352E-2</c:v>
                      </c:pt>
                      <c:pt idx="2">
                        <c:v>6.25E-2</c:v>
                      </c:pt>
                      <c:pt idx="3">
                        <c:v>5.8823529411764705E-2</c:v>
                      </c:pt>
                    </c:numCache>
                  </c:numRef>
                </c:val>
                <c:smooth val="0"/>
                <c:extLst xmlns:c15="http://schemas.microsoft.com/office/drawing/2012/chart">
                  <c:ext xmlns:c16="http://schemas.microsoft.com/office/drawing/2014/chart" uri="{C3380CC4-5D6E-409C-BE32-E72D297353CC}">
                    <c16:uniqueId val="{0000000B-5BDD-4E78-84C8-DE1701856270}"/>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'1(Q39)'!$Q$6</c15:sqref>
                        </c15:formulaRef>
                      </c:ext>
                    </c:extLst>
                    <c:strCache>
                      <c:ptCount val="1"/>
                      <c:pt idx="0">
                        <c:v>【育児】子どもの保育園へのお迎え</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'1(Q39)'!$Q$42:$Q$45</c15:sqref>
                        </c15:formulaRef>
                      </c:ext>
                    </c:extLst>
                    <c:numCache>
                      <c:formatCode>0%</c:formatCode>
                      <c:ptCount val="4"/>
                      <c:pt idx="0">
                        <c:v>0.16666666666666666</c:v>
                      </c:pt>
                      <c:pt idx="1">
                        <c:v>5.8252427184466021E-2</c:v>
                      </c:pt>
                      <c:pt idx="2">
                        <c:v>7.1428571428571425E-2</c:v>
                      </c:pt>
                      <c:pt idx="3">
                        <c:v>3.9215686274509803E-2</c:v>
                      </c:pt>
                    </c:numCache>
                  </c:numRef>
                </c:val>
                <c:smooth val="0"/>
                <c:extLst xmlns:c15="http://schemas.microsoft.com/office/drawing/2012/chart">
                  <c:ext xmlns:c16="http://schemas.microsoft.com/office/drawing/2014/chart" uri="{C3380CC4-5D6E-409C-BE32-E72D297353CC}">
                    <c16:uniqueId val="{0000000C-5BDD-4E78-84C8-DE1701856270}"/>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'1(Q39)'!$R$6</c15:sqref>
                        </c15:formulaRef>
                      </c:ext>
                    </c:extLst>
                    <c:strCache>
                      <c:ptCount val="1"/>
                      <c:pt idx="0">
                        <c:v>【育児】子どもの幼稚園への送り</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'1(Q39)'!$R$42:$R$45</c15:sqref>
                        </c15:formulaRef>
                      </c:ext>
                    </c:extLst>
                    <c:numCache>
                      <c:formatCode>0%</c:formatCode>
                      <c:ptCount val="4"/>
                      <c:pt idx="0">
                        <c:v>0</c:v>
                      </c:pt>
                      <c:pt idx="1">
                        <c:v>2.9126213592233011E-2</c:v>
                      </c:pt>
                      <c:pt idx="2">
                        <c:v>9.8214285714285712E-2</c:v>
                      </c:pt>
                      <c:pt idx="3">
                        <c:v>0.13725490196078433</c:v>
                      </c:pt>
                    </c:numCache>
                  </c:numRef>
                </c:val>
                <c:smooth val="0"/>
                <c:extLst xmlns:c15="http://schemas.microsoft.com/office/drawing/2012/chart">
                  <c:ext xmlns:c16="http://schemas.microsoft.com/office/drawing/2014/chart" uri="{C3380CC4-5D6E-409C-BE32-E72D297353CC}">
                    <c16:uniqueId val="{0000000D-5BDD-4E78-84C8-DE1701856270}"/>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'1(Q39)'!$S$6</c15:sqref>
                        </c15:formulaRef>
                      </c:ext>
                    </c:extLst>
                    <c:strCache>
                      <c:ptCount val="1"/>
                      <c:pt idx="0">
                        <c:v>【育児】子どもの幼稚園へのお迎え</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'1(Q39)'!$S$42:$S$45</c15:sqref>
                        </c15:formulaRef>
                      </c:ext>
                    </c:extLst>
                    <c:numCache>
                      <c:formatCode>0%</c:formatCode>
                      <c:ptCount val="4"/>
                      <c:pt idx="0">
                        <c:v>0</c:v>
                      </c:pt>
                      <c:pt idx="1">
                        <c:v>3.8834951456310676E-2</c:v>
                      </c:pt>
                      <c:pt idx="2">
                        <c:v>0.11607142857142858</c:v>
                      </c:pt>
                      <c:pt idx="3">
                        <c:v>9.8039215686274508E-2</c:v>
                      </c:pt>
                    </c:numCache>
                  </c:numRef>
                </c:val>
                <c:smooth val="0"/>
                <c:extLst xmlns:c15="http://schemas.microsoft.com/office/drawing/2012/chart">
                  <c:ext xmlns:c16="http://schemas.microsoft.com/office/drawing/2014/chart" uri="{C3380CC4-5D6E-409C-BE32-E72D297353CC}">
                    <c16:uniqueId val="{0000000E-5BDD-4E78-84C8-DE1701856270}"/>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'1(Q39)'!$T$6</c15:sqref>
                        </c15:formulaRef>
                      </c:ext>
                    </c:extLst>
                    <c:strCache>
                      <c:ptCount val="1"/>
                      <c:pt idx="0">
                        <c:v>【育児】子どもの夕ごはん</c:v>
                      </c:pt>
                    </c:strCache>
                  </c:strRef>
                </c:tx>
                <c:spPr>
                  <a:ln w="76200" cap="rnd">
                    <a:solidFill>
                      <a:schemeClr val="accent3">
                        <a:lumMod val="80000"/>
                        <a:lumOff val="20000"/>
                      </a:schemeClr>
                    </a:solidFill>
                    <a:round/>
                  </a:ln>
                  <a:effectLst/>
                </c:spPr>
                <c:marker>
                  <c:symbol val="circle"/>
                  <c:size val="5"/>
                  <c:spPr>
                    <a:solidFill>
                      <a:schemeClr val="accent3">
                        <a:lumMod val="80000"/>
                        <a:lumOff val="20000"/>
                      </a:schemeClr>
                    </a:solidFill>
                    <a:ln w="76200">
                      <a:solidFill>
                        <a:schemeClr val="accent3">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'1(Q39)'!$T$42:$T$45</c15:sqref>
                        </c15:formulaRef>
                      </c:ext>
                    </c:extLst>
                    <c:numCache>
                      <c:formatCode>0%</c:formatCode>
                      <c:ptCount val="4"/>
                      <c:pt idx="0">
                        <c:v>0.25</c:v>
                      </c:pt>
                      <c:pt idx="1">
                        <c:v>0.30097087378640774</c:v>
                      </c:pt>
                      <c:pt idx="2">
                        <c:v>0.33035714285714285</c:v>
                      </c:pt>
                      <c:pt idx="3">
                        <c:v>0.37254901960784315</c:v>
                      </c:pt>
                    </c:numCache>
                  </c:numRef>
                </c:val>
                <c:smooth val="0"/>
                <c:extLst xmlns:c15="http://schemas.microsoft.com/office/drawing/2012/chart">
                  <c:ext xmlns:c16="http://schemas.microsoft.com/office/drawing/2014/chart" uri="{C3380CC4-5D6E-409C-BE32-E72D297353CC}">
                    <c16:uniqueId val="{0000000F-5BDD-4E78-84C8-DE1701856270}"/>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'1(Q39)'!$U$6</c15:sqref>
                        </c15:formulaRef>
                      </c:ext>
                    </c:extLst>
                    <c:strCache>
                      <c:ptCount val="1"/>
                      <c:pt idx="0">
                        <c:v>【育児】子どもの入浴</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'1(Q39)'!$U$42:$U$45</c15:sqref>
                        </c15:formulaRef>
                      </c:ext>
                    </c:extLst>
                    <c:numCache>
                      <c:formatCode>0%</c:formatCode>
                      <c:ptCount val="4"/>
                      <c:pt idx="0">
                        <c:v>0.29166666666666669</c:v>
                      </c:pt>
                      <c:pt idx="1">
                        <c:v>0.22330097087378642</c:v>
                      </c:pt>
                      <c:pt idx="2">
                        <c:v>0.2767857142857143</c:v>
                      </c:pt>
                      <c:pt idx="3">
                        <c:v>0.19607843137254902</c:v>
                      </c:pt>
                    </c:numCache>
                  </c:numRef>
                </c:val>
                <c:smooth val="0"/>
                <c:extLst xmlns:c15="http://schemas.microsoft.com/office/drawing/2012/chart">
                  <c:ext xmlns:c16="http://schemas.microsoft.com/office/drawing/2014/chart" uri="{C3380CC4-5D6E-409C-BE32-E72D297353CC}">
                    <c16:uniqueId val="{00000010-5BDD-4E78-84C8-DE1701856270}"/>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'1(Q39)'!$V$6</c15:sqref>
                        </c15:formulaRef>
                      </c:ext>
                    </c:extLst>
                    <c:strCache>
                      <c:ptCount val="1"/>
                      <c:pt idx="0">
                        <c:v>【育児】子どもの歯磨き</c:v>
                      </c:pt>
                    </c:strCache>
                  </c:strRef>
                </c:tx>
                <c:spPr>
                  <a:ln w="76200" cap="rnd">
                    <a:solidFill>
                      <a:schemeClr val="accent5">
                        <a:lumMod val="80000"/>
                        <a:lumOff val="20000"/>
                      </a:schemeClr>
                    </a:solidFill>
                    <a:round/>
                  </a:ln>
                  <a:effectLst/>
                </c:spPr>
                <c:marker>
                  <c:symbol val="circle"/>
                  <c:size val="5"/>
                  <c:spPr>
                    <a:solidFill>
                      <a:schemeClr val="accent5">
                        <a:lumMod val="80000"/>
                        <a:lumOff val="20000"/>
                      </a:schemeClr>
                    </a:solidFill>
                    <a:ln w="76200">
                      <a:solidFill>
                        <a:schemeClr val="accent5">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'1(Q39)'!$V$42:$V$45</c15:sqref>
                        </c15:formulaRef>
                      </c:ext>
                    </c:extLst>
                    <c:numCache>
                      <c:formatCode>0%</c:formatCode>
                      <c:ptCount val="4"/>
                      <c:pt idx="0">
                        <c:v>0.45833333333333331</c:v>
                      </c:pt>
                      <c:pt idx="1">
                        <c:v>0.33980582524271846</c:v>
                      </c:pt>
                      <c:pt idx="2">
                        <c:v>0.2857142857142857</c:v>
                      </c:pt>
                      <c:pt idx="3">
                        <c:v>0.31372549019607843</c:v>
                      </c:pt>
                    </c:numCache>
                  </c:numRef>
                </c:val>
                <c:smooth val="0"/>
                <c:extLst xmlns:c15="http://schemas.microsoft.com/office/drawing/2012/chart">
                  <c:ext xmlns:c16="http://schemas.microsoft.com/office/drawing/2014/chart" uri="{C3380CC4-5D6E-409C-BE32-E72D297353CC}">
                    <c16:uniqueId val="{00000000-5BDD-4E78-84C8-DE1701856270}"/>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'1(Q39)'!$Z$6</c15:sqref>
                        </c15:formulaRef>
                      </c:ext>
                    </c:extLst>
                    <c:strCache>
                      <c:ptCount val="1"/>
                      <c:pt idx="0">
                        <c:v>その他【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'1(Q39)'!$Z$42:$Z$45</c15:sqref>
                        </c15:formulaRef>
                      </c:ext>
                    </c:extLst>
                    <c:numCache>
                      <c:formatCode>0%</c:formatCode>
                      <c:ptCount val="4"/>
                      <c:pt idx="0">
                        <c:v>0</c:v>
                      </c:pt>
                      <c:pt idx="1">
                        <c:v>0</c:v>
                      </c:pt>
                      <c:pt idx="2">
                        <c:v>8.9285714285714281E-3</c:v>
                      </c:pt>
                      <c:pt idx="3">
                        <c:v>0</c:v>
                      </c:pt>
                    </c:numCache>
                  </c:numRef>
                </c:val>
                <c:smooth val="0"/>
                <c:extLst xmlns:c15="http://schemas.microsoft.com/office/drawing/2012/chart">
                  <c:ext xmlns:c16="http://schemas.microsoft.com/office/drawing/2014/chart" uri="{C3380CC4-5D6E-409C-BE32-E72D297353CC}">
                    <c16:uniqueId val="{00000014-5BDD-4E78-84C8-DE1701856270}"/>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'1(Q39)'!$AA$6</c15:sqref>
                        </c15:formulaRef>
                      </c:ext>
                    </c:extLst>
                    <c:strCache>
                      <c:ptCount val="1"/>
                      <c:pt idx="0">
                        <c:v>特になし</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'1(Q39)'!$AA$42:$AA$45</c15:sqref>
                        </c15:formulaRef>
                      </c:ext>
                    </c:extLst>
                    <c:numCache>
                      <c:formatCode>0%</c:formatCode>
                      <c:ptCount val="4"/>
                      <c:pt idx="0">
                        <c:v>8.3333333333333329E-2</c:v>
                      </c:pt>
                      <c:pt idx="1">
                        <c:v>0.1553398058252427</c:v>
                      </c:pt>
                      <c:pt idx="2">
                        <c:v>7.1428571428571425E-2</c:v>
                      </c:pt>
                      <c:pt idx="3">
                        <c:v>5.8823529411764705E-2</c:v>
                      </c:pt>
                    </c:numCache>
                  </c:numRef>
                </c:val>
                <c:smooth val="0"/>
                <c:extLst xmlns:c15="http://schemas.microsoft.com/office/drawing/2012/chart">
                  <c:ext xmlns:c16="http://schemas.microsoft.com/office/drawing/2014/chart" uri="{C3380CC4-5D6E-409C-BE32-E72D297353CC}">
                    <c16:uniqueId val="{00000015-5BDD-4E78-84C8-DE1701856270}"/>
                  </c:ext>
                </c:extLst>
              </c15:ser>
            </c15:filteredLineSeries>
          </c:ext>
        </c:extLst>
      </c:lineChart>
      <c:catAx>
        <c:axId val="516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384"/>
        <c:crosses val="autoZero"/>
        <c:auto val="1"/>
        <c:lblAlgn val="ctr"/>
        <c:lblOffset val="100"/>
        <c:noMultiLvlLbl val="0"/>
      </c:catAx>
      <c:valAx>
        <c:axId val="516443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712"/>
        <c:crosses val="autoZero"/>
        <c:crossBetween val="between"/>
      </c:valAx>
      <c:spPr>
        <a:solidFill>
          <a:schemeClr val="accent5">
            <a:lumMod val="20000"/>
            <a:lumOff val="80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solidFill>
        <a:schemeClr val="accent3"/>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r>
              <a:rPr lang="ja-JP" sz="1800" b="1" dirty="0">
                <a:solidFill>
                  <a:schemeClr val="bg1"/>
                </a:solidFill>
              </a:rPr>
              <a:t>子どもの年齢別　</a:t>
            </a:r>
            <a:r>
              <a:rPr lang="ja-JP" altLang="en-US" sz="1800" b="1" dirty="0">
                <a:solidFill>
                  <a:schemeClr val="bg1"/>
                </a:solidFill>
              </a:rPr>
              <a:t>子ども</a:t>
            </a:r>
            <a:r>
              <a:rPr lang="ja-JP" sz="1800" b="1" dirty="0">
                <a:solidFill>
                  <a:schemeClr val="bg1"/>
                </a:solidFill>
              </a:rPr>
              <a:t>の悩み</a:t>
            </a:r>
          </a:p>
        </c:rich>
      </c:tx>
      <c:overlay val="0"/>
      <c:spPr>
        <a:solidFill>
          <a:schemeClr val="accent1"/>
        </a:solidFill>
        <a:ln>
          <a:noFill/>
        </a:ln>
        <a:effectLst/>
      </c:spPr>
      <c:txPr>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8.1834952778509412E-2"/>
          <c:y val="0.1489236101529863"/>
          <c:w val="0.52279793844587163"/>
          <c:h val="0.5773109439905586"/>
        </c:manualLayout>
      </c:layout>
      <c:lineChart>
        <c:grouping val="standard"/>
        <c:varyColors val="0"/>
        <c:ser>
          <c:idx val="17"/>
          <c:order val="17"/>
          <c:tx>
            <c:strRef>
              <c:f>'1(Q39)'!$W$6</c:f>
              <c:strCache>
                <c:ptCount val="1"/>
                <c:pt idx="0">
                  <c:v>【育児】子どもの寝かしつけ</c:v>
                </c:pt>
              </c:strCache>
              <c:extLst xmlns:c15="http://schemas.microsoft.com/office/drawing/2012/chart"/>
            </c:strRef>
          </c:tx>
          <c:spPr>
            <a:ln w="76200" cap="rnd">
              <a:solidFill>
                <a:schemeClr val="accent6">
                  <a:lumMod val="80000"/>
                  <a:lumOff val="20000"/>
                </a:schemeClr>
              </a:solidFill>
              <a:round/>
            </a:ln>
            <a:effectLst/>
          </c:spPr>
          <c:marker>
            <c:symbol val="circle"/>
            <c:size val="5"/>
            <c:spPr>
              <a:solidFill>
                <a:schemeClr val="accent6">
                  <a:lumMod val="80000"/>
                  <a:lumOff val="20000"/>
                </a:schemeClr>
              </a:solidFill>
              <a:ln w="76200">
                <a:solidFill>
                  <a:schemeClr val="accent6">
                    <a:lumMod val="80000"/>
                    <a:lumOff val="20000"/>
                  </a:schemeClr>
                </a:solidFill>
              </a:ln>
              <a:effectLst/>
            </c:spPr>
          </c:marker>
          <c:cat>
            <c:strRef>
              <c:f>'1(Q39)'!$D$50:$D$56</c:f>
              <c:strCache>
                <c:ptCount val="7"/>
                <c:pt idx="0">
                  <c:v>0歳</c:v>
                </c:pt>
                <c:pt idx="1">
                  <c:v>1歳</c:v>
                </c:pt>
                <c:pt idx="2">
                  <c:v>2歳</c:v>
                </c:pt>
                <c:pt idx="3">
                  <c:v>3歳</c:v>
                </c:pt>
                <c:pt idx="4">
                  <c:v>4歳</c:v>
                </c:pt>
                <c:pt idx="5">
                  <c:v>5歳</c:v>
                </c:pt>
                <c:pt idx="6">
                  <c:v>6歳以上</c:v>
                </c:pt>
              </c:strCache>
              <c:extLst xmlns:c15="http://schemas.microsoft.com/office/drawing/2012/chart"/>
            </c:strRef>
          </c:cat>
          <c:val>
            <c:numRef>
              <c:f>'1(Q39)'!$W$50:$W$56</c:f>
              <c:numCache>
                <c:formatCode>0%</c:formatCode>
                <c:ptCount val="7"/>
                <c:pt idx="0">
                  <c:v>0.51219512195121952</c:v>
                </c:pt>
                <c:pt idx="1">
                  <c:v>0.41176470588235292</c:v>
                </c:pt>
                <c:pt idx="2">
                  <c:v>0.42307692307692307</c:v>
                </c:pt>
                <c:pt idx="3">
                  <c:v>0.5</c:v>
                </c:pt>
                <c:pt idx="4">
                  <c:v>0.46666666666666667</c:v>
                </c:pt>
                <c:pt idx="5">
                  <c:v>0.45945945945945948</c:v>
                </c:pt>
                <c:pt idx="6">
                  <c:v>0.33027522935779818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1-A007-467C-977B-44AE69311172}"/>
            </c:ext>
          </c:extLst>
        </c:ser>
        <c:ser>
          <c:idx val="18"/>
          <c:order val="18"/>
          <c:tx>
            <c:strRef>
              <c:f>'1(Q39)'!$X$6</c:f>
              <c:strCache>
                <c:ptCount val="1"/>
                <c:pt idx="0">
                  <c:v>【育児】子どもの勉強</c:v>
                </c:pt>
              </c:strCache>
              <c:extLst xmlns:c15="http://schemas.microsoft.com/office/drawing/2012/chart"/>
            </c:strRef>
          </c:tx>
          <c:spPr>
            <a:ln w="76200" cap="rnd">
              <a:solidFill>
                <a:schemeClr val="accent1">
                  <a:lumMod val="80000"/>
                </a:schemeClr>
              </a:solidFill>
              <a:round/>
            </a:ln>
            <a:effectLst/>
          </c:spPr>
          <c:marker>
            <c:symbol val="circle"/>
            <c:size val="5"/>
            <c:spPr>
              <a:solidFill>
                <a:schemeClr val="accent1">
                  <a:lumMod val="80000"/>
                </a:schemeClr>
              </a:solidFill>
              <a:ln w="76200">
                <a:solidFill>
                  <a:schemeClr val="accent1">
                    <a:lumMod val="80000"/>
                  </a:schemeClr>
                </a:solidFill>
              </a:ln>
              <a:effectLst/>
            </c:spPr>
          </c:marker>
          <c:cat>
            <c:strRef>
              <c:f>'1(Q39)'!$D$50:$D$56</c:f>
              <c:strCache>
                <c:ptCount val="7"/>
                <c:pt idx="0">
                  <c:v>0歳</c:v>
                </c:pt>
                <c:pt idx="1">
                  <c:v>1歳</c:v>
                </c:pt>
                <c:pt idx="2">
                  <c:v>2歳</c:v>
                </c:pt>
                <c:pt idx="3">
                  <c:v>3歳</c:v>
                </c:pt>
                <c:pt idx="4">
                  <c:v>4歳</c:v>
                </c:pt>
                <c:pt idx="5">
                  <c:v>5歳</c:v>
                </c:pt>
                <c:pt idx="6">
                  <c:v>6歳以上</c:v>
                </c:pt>
              </c:strCache>
              <c:extLst xmlns:c15="http://schemas.microsoft.com/office/drawing/2012/chart"/>
            </c:strRef>
          </c:cat>
          <c:val>
            <c:numRef>
              <c:f>'1(Q39)'!$X$50:$X$56</c:f>
              <c:numCache>
                <c:formatCode>0%</c:formatCode>
                <c:ptCount val="7"/>
                <c:pt idx="0">
                  <c:v>2.4390243902439025E-2</c:v>
                </c:pt>
                <c:pt idx="1">
                  <c:v>5.8823529411764705E-2</c:v>
                </c:pt>
                <c:pt idx="2">
                  <c:v>3.8461538461538464E-2</c:v>
                </c:pt>
                <c:pt idx="3">
                  <c:v>7.6923076923076927E-2</c:v>
                </c:pt>
                <c:pt idx="4">
                  <c:v>0.16666666666666666</c:v>
                </c:pt>
                <c:pt idx="5">
                  <c:v>0.16216216216216217</c:v>
                </c:pt>
                <c:pt idx="6">
                  <c:v>0.42201834862385323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2-A007-467C-977B-44AE69311172}"/>
            </c:ext>
          </c:extLst>
        </c:ser>
        <c:ser>
          <c:idx val="19"/>
          <c:order val="19"/>
          <c:tx>
            <c:strRef>
              <c:f>'1(Q39)'!$Y$6</c:f>
              <c:strCache>
                <c:ptCount val="1"/>
                <c:pt idx="0">
                  <c:v>【育児】子どもの習い事</c:v>
                </c:pt>
              </c:strCache>
              <c:extLst xmlns:c15="http://schemas.microsoft.com/office/drawing/2012/chart"/>
            </c:strRef>
          </c:tx>
          <c:spPr>
            <a:ln w="76200" cap="rnd">
              <a:solidFill>
                <a:schemeClr val="accent2">
                  <a:lumMod val="80000"/>
                </a:schemeClr>
              </a:solidFill>
              <a:round/>
            </a:ln>
            <a:effectLst/>
          </c:spPr>
          <c:marker>
            <c:symbol val="circle"/>
            <c:size val="5"/>
            <c:spPr>
              <a:solidFill>
                <a:schemeClr val="accent2">
                  <a:lumMod val="80000"/>
                </a:schemeClr>
              </a:solidFill>
              <a:ln w="76200">
                <a:solidFill>
                  <a:schemeClr val="accent2">
                    <a:lumMod val="80000"/>
                  </a:schemeClr>
                </a:solidFill>
              </a:ln>
              <a:effectLst/>
            </c:spPr>
          </c:marker>
          <c:cat>
            <c:strRef>
              <c:f>'1(Q39)'!$D$50:$D$56</c:f>
              <c:strCache>
                <c:ptCount val="7"/>
                <c:pt idx="0">
                  <c:v>0歳</c:v>
                </c:pt>
                <c:pt idx="1">
                  <c:v>1歳</c:v>
                </c:pt>
                <c:pt idx="2">
                  <c:v>2歳</c:v>
                </c:pt>
                <c:pt idx="3">
                  <c:v>3歳</c:v>
                </c:pt>
                <c:pt idx="4">
                  <c:v>4歳</c:v>
                </c:pt>
                <c:pt idx="5">
                  <c:v>5歳</c:v>
                </c:pt>
                <c:pt idx="6">
                  <c:v>6歳以上</c:v>
                </c:pt>
              </c:strCache>
              <c:extLst xmlns:c15="http://schemas.microsoft.com/office/drawing/2012/chart"/>
            </c:strRef>
          </c:cat>
          <c:val>
            <c:numRef>
              <c:f>'1(Q39)'!$Y$50:$Y$56</c:f>
              <c:numCache>
                <c:formatCode>0%</c:formatCode>
                <c:ptCount val="7"/>
                <c:pt idx="0">
                  <c:v>4.878048780487805E-2</c:v>
                </c:pt>
                <c:pt idx="1">
                  <c:v>5.8823529411764705E-2</c:v>
                </c:pt>
                <c:pt idx="2">
                  <c:v>0.11538461538461539</c:v>
                </c:pt>
                <c:pt idx="3">
                  <c:v>0.23076923076923078</c:v>
                </c:pt>
                <c:pt idx="4">
                  <c:v>0.26666666666666666</c:v>
                </c:pt>
                <c:pt idx="5">
                  <c:v>0.24324324324324326</c:v>
                </c:pt>
                <c:pt idx="6">
                  <c:v>0.33027522935779818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3-A007-467C-977B-44AE69311172}"/>
            </c:ext>
          </c:extLst>
        </c:ser>
        <c:dLbls>
          <c:showLegendKey val="0"/>
          <c:showVal val="0"/>
          <c:showCatName val="0"/>
          <c:showSerName val="0"/>
          <c:showPercent val="0"/>
          <c:showBubbleSize val="0"/>
        </c:dLbls>
        <c:marker val="1"/>
        <c:smooth val="0"/>
        <c:axId val="516443712"/>
        <c:axId val="516443384"/>
        <c:extLst>
          <c:ext xmlns:c15="http://schemas.microsoft.com/office/drawing/2012/chart" uri="{02D57815-91ED-43cb-92C2-25804820EDAC}">
            <c15:filteredLineSeries>
              <c15:ser>
                <c:idx val="0"/>
                <c:order val="0"/>
                <c:tx>
                  <c:strRef>
                    <c:extLst>
                      <c:ext uri="{02D57815-91ED-43cb-92C2-25804820EDAC}">
                        <c15:formulaRef>
                          <c15:sqref>'1(Q39)'!$F$6</c15:sqref>
                        </c15:formulaRef>
                      </c:ext>
                    </c:extLst>
                    <c:strCache>
                      <c:ptCount val="1"/>
                      <c:pt idx="0">
                        <c:v>【家事】食事のしたく</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extLst>
                      <c:ex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c:ext uri="{02D57815-91ED-43cb-92C2-25804820EDAC}">
                        <c15:formulaRef>
                          <c15:sqref>'1(Q39)'!$F$50:$F$56</c15:sqref>
                        </c15:formulaRef>
                      </c:ext>
                    </c:extLst>
                    <c:numCache>
                      <c:formatCode>0%</c:formatCode>
                      <c:ptCount val="7"/>
                      <c:pt idx="0">
                        <c:v>0.70731707317073167</c:v>
                      </c:pt>
                      <c:pt idx="1">
                        <c:v>0.41176470588235292</c:v>
                      </c:pt>
                      <c:pt idx="2">
                        <c:v>0.46153846153846156</c:v>
                      </c:pt>
                      <c:pt idx="3">
                        <c:v>0.46153846153846156</c:v>
                      </c:pt>
                      <c:pt idx="4">
                        <c:v>0.46666666666666667</c:v>
                      </c:pt>
                      <c:pt idx="5">
                        <c:v>0.64864864864864868</c:v>
                      </c:pt>
                      <c:pt idx="6">
                        <c:v>0.52293577981651373</c:v>
                      </c:pt>
                    </c:numCache>
                  </c:numRef>
                </c:val>
                <c:smooth val="0"/>
                <c:extLst>
                  <c:ext xmlns:c16="http://schemas.microsoft.com/office/drawing/2014/chart" uri="{C3380CC4-5D6E-409C-BE32-E72D297353CC}">
                    <c16:uniqueId val="{00000001-A007-467C-977B-44AE6931117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'1(Q39)'!$G$6</c15:sqref>
                        </c15:formulaRef>
                      </c:ext>
                    </c:extLst>
                    <c:strCache>
                      <c:ptCount val="1"/>
                      <c:pt idx="0">
                        <c:v>【家事】食事の後片付け</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'1(Q39)'!$G$50:$G$56</c15:sqref>
                        </c15:formulaRef>
                      </c:ext>
                    </c:extLst>
                    <c:numCache>
                      <c:formatCode>0%</c:formatCode>
                      <c:ptCount val="7"/>
                      <c:pt idx="0">
                        <c:v>0.29268292682926828</c:v>
                      </c:pt>
                      <c:pt idx="1">
                        <c:v>0.3235294117647059</c:v>
                      </c:pt>
                      <c:pt idx="2">
                        <c:v>0.30769230769230771</c:v>
                      </c:pt>
                      <c:pt idx="3">
                        <c:v>0.26923076923076922</c:v>
                      </c:pt>
                      <c:pt idx="4">
                        <c:v>0.16666666666666666</c:v>
                      </c:pt>
                      <c:pt idx="5">
                        <c:v>0.45945945945945948</c:v>
                      </c:pt>
                      <c:pt idx="6">
                        <c:v>0.34862385321100919</c:v>
                      </c:pt>
                    </c:numCache>
                  </c:numRef>
                </c:val>
                <c:smooth val="0"/>
                <c:extLst xmlns:c15="http://schemas.microsoft.com/office/drawing/2012/chart">
                  <c:ext xmlns:c16="http://schemas.microsoft.com/office/drawing/2014/chart" uri="{C3380CC4-5D6E-409C-BE32-E72D297353CC}">
                    <c16:uniqueId val="{00000002-A007-467C-977B-44AE6931117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'1(Q39)'!$H$6</c15:sqref>
                        </c15:formulaRef>
                      </c:ext>
                    </c:extLst>
                    <c:strCache>
                      <c:ptCount val="1"/>
                      <c:pt idx="0">
                        <c:v>【家事】買い物</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'1(Q39)'!$H$50:$H$56</c15:sqref>
                        </c15:formulaRef>
                      </c:ext>
                    </c:extLst>
                    <c:numCache>
                      <c:formatCode>0%</c:formatCode>
                      <c:ptCount val="7"/>
                      <c:pt idx="0">
                        <c:v>0.3902439024390244</c:v>
                      </c:pt>
                      <c:pt idx="1">
                        <c:v>0.3235294117647059</c:v>
                      </c:pt>
                      <c:pt idx="2">
                        <c:v>0.26923076923076922</c:v>
                      </c:pt>
                      <c:pt idx="3">
                        <c:v>0.38461538461538464</c:v>
                      </c:pt>
                      <c:pt idx="4">
                        <c:v>0.3</c:v>
                      </c:pt>
                      <c:pt idx="5">
                        <c:v>0.29729729729729731</c:v>
                      </c:pt>
                      <c:pt idx="6">
                        <c:v>0.26605504587155965</c:v>
                      </c:pt>
                    </c:numCache>
                  </c:numRef>
                </c:val>
                <c:smooth val="0"/>
                <c:extLst xmlns:c15="http://schemas.microsoft.com/office/drawing/2012/chart">
                  <c:ext xmlns:c16="http://schemas.microsoft.com/office/drawing/2014/chart" uri="{C3380CC4-5D6E-409C-BE32-E72D297353CC}">
                    <c16:uniqueId val="{00000003-A007-467C-977B-44AE6931117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'1(Q39)'!$I$6</c15:sqref>
                        </c15:formulaRef>
                      </c:ext>
                    </c:extLst>
                    <c:strCache>
                      <c:ptCount val="1"/>
                      <c:pt idx="0">
                        <c:v>【家事】掃除、片づけ</c:v>
                      </c:pt>
                    </c:strCache>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'1(Q39)'!$I$50:$I$56</c15:sqref>
                        </c15:formulaRef>
                      </c:ext>
                    </c:extLst>
                    <c:numCache>
                      <c:formatCode>0%</c:formatCode>
                      <c:ptCount val="7"/>
                      <c:pt idx="0">
                        <c:v>0.43902439024390244</c:v>
                      </c:pt>
                      <c:pt idx="1">
                        <c:v>0.29411764705882354</c:v>
                      </c:pt>
                      <c:pt idx="2">
                        <c:v>0.34615384615384615</c:v>
                      </c:pt>
                      <c:pt idx="3">
                        <c:v>0.38461538461538464</c:v>
                      </c:pt>
                      <c:pt idx="4">
                        <c:v>0.26666666666666666</c:v>
                      </c:pt>
                      <c:pt idx="5">
                        <c:v>0.43243243243243246</c:v>
                      </c:pt>
                      <c:pt idx="6">
                        <c:v>0.48623853211009177</c:v>
                      </c:pt>
                    </c:numCache>
                  </c:numRef>
                </c:val>
                <c:smooth val="0"/>
                <c:extLst xmlns:c15="http://schemas.microsoft.com/office/drawing/2012/chart">
                  <c:ext xmlns:c16="http://schemas.microsoft.com/office/drawing/2014/chart" uri="{C3380CC4-5D6E-409C-BE32-E72D297353CC}">
                    <c16:uniqueId val="{00000004-A007-467C-977B-44AE6931117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'1(Q39)'!$J$6</c15:sqref>
                        </c15:formulaRef>
                      </c:ext>
                    </c:extLst>
                    <c:strCache>
                      <c:ptCount val="1"/>
                      <c:pt idx="0">
                        <c:v>【家事】洗濯</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'1(Q39)'!$J$50:$J$56</c15:sqref>
                        </c15:formulaRef>
                      </c:ext>
                    </c:extLst>
                    <c:numCache>
                      <c:formatCode>0%</c:formatCode>
                      <c:ptCount val="7"/>
                      <c:pt idx="0">
                        <c:v>0.14634146341463414</c:v>
                      </c:pt>
                      <c:pt idx="1">
                        <c:v>0</c:v>
                      </c:pt>
                      <c:pt idx="2">
                        <c:v>0.15384615384615385</c:v>
                      </c:pt>
                      <c:pt idx="3">
                        <c:v>0.11538461538461539</c:v>
                      </c:pt>
                      <c:pt idx="4">
                        <c:v>0.1</c:v>
                      </c:pt>
                      <c:pt idx="5">
                        <c:v>0.35135135135135137</c:v>
                      </c:pt>
                      <c:pt idx="6">
                        <c:v>0.20183486238532111</c:v>
                      </c:pt>
                    </c:numCache>
                  </c:numRef>
                </c:val>
                <c:smooth val="0"/>
                <c:extLst xmlns:c15="http://schemas.microsoft.com/office/drawing/2012/chart">
                  <c:ext xmlns:c16="http://schemas.microsoft.com/office/drawing/2014/chart" uri="{C3380CC4-5D6E-409C-BE32-E72D297353CC}">
                    <c16:uniqueId val="{00000005-A007-467C-977B-44AE6931117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'1(Q39)'!$K$6</c15:sqref>
                        </c15:formulaRef>
                      </c:ext>
                    </c:extLst>
                    <c:strCache>
                      <c:ptCount val="1"/>
                      <c:pt idx="0">
                        <c:v>【家事】洗濯物たたみ、収納</c:v>
                      </c:pt>
                    </c:strCache>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'1(Q39)'!$K$50:$K$56</c15:sqref>
                        </c15:formulaRef>
                      </c:ext>
                    </c:extLst>
                    <c:numCache>
                      <c:formatCode>0%</c:formatCode>
                      <c:ptCount val="7"/>
                      <c:pt idx="0">
                        <c:v>0.24390243902439024</c:v>
                      </c:pt>
                      <c:pt idx="1">
                        <c:v>5.8823529411764705E-2</c:v>
                      </c:pt>
                      <c:pt idx="2">
                        <c:v>7.6923076923076927E-2</c:v>
                      </c:pt>
                      <c:pt idx="3">
                        <c:v>0.11538461538461539</c:v>
                      </c:pt>
                      <c:pt idx="4">
                        <c:v>0.2</c:v>
                      </c:pt>
                      <c:pt idx="5">
                        <c:v>0.21621621621621623</c:v>
                      </c:pt>
                      <c:pt idx="6">
                        <c:v>0.23853211009174313</c:v>
                      </c:pt>
                    </c:numCache>
                  </c:numRef>
                </c:val>
                <c:smooth val="0"/>
                <c:extLst xmlns:c15="http://schemas.microsoft.com/office/drawing/2012/chart">
                  <c:ext xmlns:c16="http://schemas.microsoft.com/office/drawing/2014/chart" uri="{C3380CC4-5D6E-409C-BE32-E72D297353CC}">
                    <c16:uniqueId val="{00000006-A007-467C-977B-44AE6931117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'1(Q39)'!$L$6</c15:sqref>
                        </c15:formulaRef>
                      </c:ext>
                    </c:extLst>
                    <c:strCache>
                      <c:ptCount val="1"/>
                      <c:pt idx="0">
                        <c:v>【家事】洗濯物のアイロンがけ</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'1(Q39)'!$L$50:$L$56</c15:sqref>
                        </c15:formulaRef>
                      </c:ext>
                    </c:extLst>
                    <c:numCache>
                      <c:formatCode>0%</c:formatCode>
                      <c:ptCount val="7"/>
                      <c:pt idx="0">
                        <c:v>0.12195121951219512</c:v>
                      </c:pt>
                      <c:pt idx="1">
                        <c:v>8.8235294117647065E-2</c:v>
                      </c:pt>
                      <c:pt idx="2">
                        <c:v>0.15384615384615385</c:v>
                      </c:pt>
                      <c:pt idx="3">
                        <c:v>7.6923076923076927E-2</c:v>
                      </c:pt>
                      <c:pt idx="4">
                        <c:v>3.3333333333333333E-2</c:v>
                      </c:pt>
                      <c:pt idx="5">
                        <c:v>0.21621621621621623</c:v>
                      </c:pt>
                      <c:pt idx="6">
                        <c:v>0.11009174311926606</c:v>
                      </c:pt>
                    </c:numCache>
                  </c:numRef>
                </c:val>
                <c:smooth val="0"/>
                <c:extLst xmlns:c15="http://schemas.microsoft.com/office/drawing/2012/chart">
                  <c:ext xmlns:c16="http://schemas.microsoft.com/office/drawing/2014/chart" uri="{C3380CC4-5D6E-409C-BE32-E72D297353CC}">
                    <c16:uniqueId val="{00000007-A007-467C-977B-44AE6931117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'1(Q39)'!$M$6</c15:sqref>
                        </c15:formulaRef>
                      </c:ext>
                    </c:extLst>
                    <c:strCache>
                      <c:ptCount val="1"/>
                      <c:pt idx="0">
                        <c:v>【育児】子どもを朝起こすこと</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'1(Q39)'!$M$50:$M$56</c15:sqref>
                        </c15:formulaRef>
                      </c:ext>
                    </c:extLst>
                    <c:numCache>
                      <c:formatCode>0%</c:formatCode>
                      <c:ptCount val="7"/>
                      <c:pt idx="0">
                        <c:v>4.878048780487805E-2</c:v>
                      </c:pt>
                      <c:pt idx="1">
                        <c:v>5.8823529411764705E-2</c:v>
                      </c:pt>
                      <c:pt idx="2">
                        <c:v>7.6923076923076927E-2</c:v>
                      </c:pt>
                      <c:pt idx="3">
                        <c:v>3.8461538461538464E-2</c:v>
                      </c:pt>
                      <c:pt idx="4">
                        <c:v>0.13333333333333333</c:v>
                      </c:pt>
                      <c:pt idx="5">
                        <c:v>0.21621621621621623</c:v>
                      </c:pt>
                      <c:pt idx="6">
                        <c:v>0.23853211009174313</c:v>
                      </c:pt>
                    </c:numCache>
                  </c:numRef>
                </c:val>
                <c:smooth val="0"/>
                <c:extLst xmlns:c15="http://schemas.microsoft.com/office/drawing/2012/chart">
                  <c:ext xmlns:c16="http://schemas.microsoft.com/office/drawing/2014/chart" uri="{C3380CC4-5D6E-409C-BE32-E72D297353CC}">
                    <c16:uniqueId val="{00000008-A007-467C-977B-44AE6931117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'1(Q39)'!$N$6</c15:sqref>
                        </c15:formulaRef>
                      </c:ext>
                    </c:extLst>
                    <c:strCache>
                      <c:ptCount val="1"/>
                      <c:pt idx="0">
                        <c:v>【育児】子どもの朝ごはん</c:v>
                      </c:pt>
                    </c:strCache>
                  </c:strRef>
                </c:tx>
                <c:spPr>
                  <a:ln w="76200" cap="rnd">
                    <a:solidFill>
                      <a:schemeClr val="accent3">
                        <a:lumMod val="60000"/>
                      </a:schemeClr>
                    </a:solidFill>
                    <a:round/>
                  </a:ln>
                  <a:effectLst/>
                </c:spPr>
                <c:marker>
                  <c:symbol val="circle"/>
                  <c:size val="5"/>
                  <c:spPr>
                    <a:solidFill>
                      <a:schemeClr val="accent3">
                        <a:lumMod val="60000"/>
                      </a:schemeClr>
                    </a:solidFill>
                    <a:ln w="76200">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'1(Q39)'!$N$50:$N$56</c15:sqref>
                        </c15:formulaRef>
                      </c:ext>
                    </c:extLst>
                    <c:numCache>
                      <c:formatCode>0%</c:formatCode>
                      <c:ptCount val="7"/>
                      <c:pt idx="0">
                        <c:v>0.26829268292682928</c:v>
                      </c:pt>
                      <c:pt idx="1">
                        <c:v>0.3235294117647059</c:v>
                      </c:pt>
                      <c:pt idx="2">
                        <c:v>0.42307692307692307</c:v>
                      </c:pt>
                      <c:pt idx="3">
                        <c:v>0.19230769230769232</c:v>
                      </c:pt>
                      <c:pt idx="4">
                        <c:v>0.3</c:v>
                      </c:pt>
                      <c:pt idx="5">
                        <c:v>0.40540540540540543</c:v>
                      </c:pt>
                      <c:pt idx="6">
                        <c:v>0.31192660550458717</c:v>
                      </c:pt>
                    </c:numCache>
                  </c:numRef>
                </c:val>
                <c:smooth val="0"/>
                <c:extLst xmlns:c15="http://schemas.microsoft.com/office/drawing/2012/chart">
                  <c:ext xmlns:c16="http://schemas.microsoft.com/office/drawing/2014/chart" uri="{C3380CC4-5D6E-409C-BE32-E72D297353CC}">
                    <c16:uniqueId val="{00000009-A007-467C-977B-44AE6931117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'1(Q39)'!$O$6</c15:sqref>
                        </c15:formulaRef>
                      </c:ext>
                    </c:extLst>
                    <c:strCache>
                      <c:ptCount val="1"/>
                      <c:pt idx="0">
                        <c:v>【育児】子どもの登園・登校準備</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'1(Q39)'!$O$50:$O$56</c15:sqref>
                        </c15:formulaRef>
                      </c:ext>
                    </c:extLst>
                    <c:numCache>
                      <c:formatCode>0%</c:formatCode>
                      <c:ptCount val="7"/>
                      <c:pt idx="0">
                        <c:v>4.878048780487805E-2</c:v>
                      </c:pt>
                      <c:pt idx="1">
                        <c:v>8.8235294117647065E-2</c:v>
                      </c:pt>
                      <c:pt idx="2">
                        <c:v>0.15384615384615385</c:v>
                      </c:pt>
                      <c:pt idx="3">
                        <c:v>7.6923076923076927E-2</c:v>
                      </c:pt>
                      <c:pt idx="4">
                        <c:v>0.2</c:v>
                      </c:pt>
                      <c:pt idx="5">
                        <c:v>0.29729729729729731</c:v>
                      </c:pt>
                      <c:pt idx="6">
                        <c:v>0.22935779816513763</c:v>
                      </c:pt>
                    </c:numCache>
                  </c:numRef>
                </c:val>
                <c:smooth val="0"/>
                <c:extLst xmlns:c15="http://schemas.microsoft.com/office/drawing/2012/chart">
                  <c:ext xmlns:c16="http://schemas.microsoft.com/office/drawing/2014/chart" uri="{C3380CC4-5D6E-409C-BE32-E72D297353CC}">
                    <c16:uniqueId val="{0000000A-A007-467C-977B-44AE6931117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'1(Q39)'!$P$6</c15:sqref>
                        </c15:formulaRef>
                      </c:ext>
                    </c:extLst>
                    <c:strCache>
                      <c:ptCount val="1"/>
                      <c:pt idx="0">
                        <c:v>【育児】子どもの保育園への送り</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'1(Q39)'!$P$50:$P$56</c15:sqref>
                        </c15:formulaRef>
                      </c:ext>
                    </c:extLst>
                    <c:numCache>
                      <c:formatCode>0%</c:formatCode>
                      <c:ptCount val="7"/>
                      <c:pt idx="0">
                        <c:v>4.878048780487805E-2</c:v>
                      </c:pt>
                      <c:pt idx="1">
                        <c:v>2.9411764705882353E-2</c:v>
                      </c:pt>
                      <c:pt idx="2">
                        <c:v>7.6923076923076927E-2</c:v>
                      </c:pt>
                      <c:pt idx="3">
                        <c:v>7.6923076923076927E-2</c:v>
                      </c:pt>
                      <c:pt idx="4">
                        <c:v>6.6666666666666666E-2</c:v>
                      </c:pt>
                      <c:pt idx="5">
                        <c:v>0.10810810810810811</c:v>
                      </c:pt>
                      <c:pt idx="6">
                        <c:v>7.3394495412844041E-2</c:v>
                      </c:pt>
                    </c:numCache>
                  </c:numRef>
                </c:val>
                <c:smooth val="0"/>
                <c:extLst xmlns:c15="http://schemas.microsoft.com/office/drawing/2012/chart">
                  <c:ext xmlns:c16="http://schemas.microsoft.com/office/drawing/2014/chart" uri="{C3380CC4-5D6E-409C-BE32-E72D297353CC}">
                    <c16:uniqueId val="{0000000B-A007-467C-977B-44AE6931117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'1(Q39)'!$Q$6</c15:sqref>
                        </c15:formulaRef>
                      </c:ext>
                    </c:extLst>
                    <c:strCache>
                      <c:ptCount val="1"/>
                      <c:pt idx="0">
                        <c:v>【育児】子どもの保育園へのお迎え</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'1(Q39)'!$Q$50:$Q$56</c15:sqref>
                        </c15:formulaRef>
                      </c:ext>
                    </c:extLst>
                    <c:numCache>
                      <c:formatCode>0%</c:formatCode>
                      <c:ptCount val="7"/>
                      <c:pt idx="0">
                        <c:v>2.4390243902439025E-2</c:v>
                      </c:pt>
                      <c:pt idx="1">
                        <c:v>2.9411764705882353E-2</c:v>
                      </c:pt>
                      <c:pt idx="2">
                        <c:v>0.11538461538461539</c:v>
                      </c:pt>
                      <c:pt idx="3">
                        <c:v>7.6923076923076927E-2</c:v>
                      </c:pt>
                      <c:pt idx="4">
                        <c:v>0.1</c:v>
                      </c:pt>
                      <c:pt idx="5">
                        <c:v>0.13513513513513514</c:v>
                      </c:pt>
                      <c:pt idx="6">
                        <c:v>6.4220183486238536E-2</c:v>
                      </c:pt>
                    </c:numCache>
                  </c:numRef>
                </c:val>
                <c:smooth val="0"/>
                <c:extLst xmlns:c15="http://schemas.microsoft.com/office/drawing/2012/chart">
                  <c:ext xmlns:c16="http://schemas.microsoft.com/office/drawing/2014/chart" uri="{C3380CC4-5D6E-409C-BE32-E72D297353CC}">
                    <c16:uniqueId val="{0000000C-A007-467C-977B-44AE6931117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'1(Q39)'!$R$6</c15:sqref>
                        </c15:formulaRef>
                      </c:ext>
                    </c:extLst>
                    <c:strCache>
                      <c:ptCount val="1"/>
                      <c:pt idx="0">
                        <c:v>【育児】子どもの幼稚園への送り</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'1(Q39)'!$R$50:$R$56</c15:sqref>
                        </c15:formulaRef>
                      </c:ext>
                    </c:extLst>
                    <c:numCache>
                      <c:formatCode>0%</c:formatCode>
                      <c:ptCount val="7"/>
                      <c:pt idx="0">
                        <c:v>0</c:v>
                      </c:pt>
                      <c:pt idx="1">
                        <c:v>2.9411764705882353E-2</c:v>
                      </c:pt>
                      <c:pt idx="2">
                        <c:v>0</c:v>
                      </c:pt>
                      <c:pt idx="3">
                        <c:v>3.8461538461538464E-2</c:v>
                      </c:pt>
                      <c:pt idx="4">
                        <c:v>0</c:v>
                      </c:pt>
                      <c:pt idx="5">
                        <c:v>0.10810810810810811</c:v>
                      </c:pt>
                      <c:pt idx="6">
                        <c:v>0.14678899082568808</c:v>
                      </c:pt>
                    </c:numCache>
                  </c:numRef>
                </c:val>
                <c:smooth val="0"/>
                <c:extLst xmlns:c15="http://schemas.microsoft.com/office/drawing/2012/chart">
                  <c:ext xmlns:c16="http://schemas.microsoft.com/office/drawing/2014/chart" uri="{C3380CC4-5D6E-409C-BE32-E72D297353CC}">
                    <c16:uniqueId val="{0000000D-A007-467C-977B-44AE69311172}"/>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'1(Q39)'!$S$6</c15:sqref>
                        </c15:formulaRef>
                      </c:ext>
                    </c:extLst>
                    <c:strCache>
                      <c:ptCount val="1"/>
                      <c:pt idx="0">
                        <c:v>【育児】子どもの幼稚園へのお迎え</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'1(Q39)'!$S$50:$S$56</c15:sqref>
                        </c15:formulaRef>
                      </c:ext>
                    </c:extLst>
                    <c:numCache>
                      <c:formatCode>0%</c:formatCode>
                      <c:ptCount val="7"/>
                      <c:pt idx="0">
                        <c:v>0</c:v>
                      </c:pt>
                      <c:pt idx="1">
                        <c:v>0</c:v>
                      </c:pt>
                      <c:pt idx="2">
                        <c:v>0</c:v>
                      </c:pt>
                      <c:pt idx="3">
                        <c:v>3.8461538461538464E-2</c:v>
                      </c:pt>
                      <c:pt idx="4">
                        <c:v>6.6666666666666666E-2</c:v>
                      </c:pt>
                      <c:pt idx="5">
                        <c:v>0.16216216216216217</c:v>
                      </c:pt>
                      <c:pt idx="6">
                        <c:v>0.12844036697247707</c:v>
                      </c:pt>
                    </c:numCache>
                  </c:numRef>
                </c:val>
                <c:smooth val="0"/>
                <c:extLst xmlns:c15="http://schemas.microsoft.com/office/drawing/2012/chart">
                  <c:ext xmlns:c16="http://schemas.microsoft.com/office/drawing/2014/chart" uri="{C3380CC4-5D6E-409C-BE32-E72D297353CC}">
                    <c16:uniqueId val="{0000000E-A007-467C-977B-44AE69311172}"/>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'1(Q39)'!$T$6</c15:sqref>
                        </c15:formulaRef>
                      </c:ext>
                    </c:extLst>
                    <c:strCache>
                      <c:ptCount val="1"/>
                      <c:pt idx="0">
                        <c:v>【育児】子どもの夕ごはん</c:v>
                      </c:pt>
                    </c:strCache>
                  </c:strRef>
                </c:tx>
                <c:spPr>
                  <a:ln w="76200" cap="rnd">
                    <a:solidFill>
                      <a:schemeClr val="accent3"/>
                    </a:solidFill>
                    <a:round/>
                  </a:ln>
                  <a:effectLst/>
                </c:spPr>
                <c:marker>
                  <c:symbol val="circle"/>
                  <c:size val="5"/>
                  <c:spPr>
                    <a:solidFill>
                      <a:schemeClr val="accent3">
                        <a:lumMod val="80000"/>
                        <a:lumOff val="20000"/>
                      </a:schemeClr>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'1(Q39)'!$T$50:$T$56</c15:sqref>
                        </c15:formulaRef>
                      </c:ext>
                    </c:extLst>
                    <c:numCache>
                      <c:formatCode>0%</c:formatCode>
                      <c:ptCount val="7"/>
                      <c:pt idx="0">
                        <c:v>0.1951219512195122</c:v>
                      </c:pt>
                      <c:pt idx="1">
                        <c:v>0.29411764705882354</c:v>
                      </c:pt>
                      <c:pt idx="2">
                        <c:v>0.46153846153846156</c:v>
                      </c:pt>
                      <c:pt idx="3">
                        <c:v>0.30769230769230771</c:v>
                      </c:pt>
                      <c:pt idx="4">
                        <c:v>0.26666666666666666</c:v>
                      </c:pt>
                      <c:pt idx="5">
                        <c:v>0.32432432432432434</c:v>
                      </c:pt>
                      <c:pt idx="6">
                        <c:v>0.3669724770642202</c:v>
                      </c:pt>
                    </c:numCache>
                  </c:numRef>
                </c:val>
                <c:smooth val="0"/>
                <c:extLst xmlns:c15="http://schemas.microsoft.com/office/drawing/2012/chart">
                  <c:ext xmlns:c16="http://schemas.microsoft.com/office/drawing/2014/chart" uri="{C3380CC4-5D6E-409C-BE32-E72D297353CC}">
                    <c16:uniqueId val="{0000000F-A007-467C-977B-44AE69311172}"/>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'1(Q39)'!$U$6</c15:sqref>
                        </c15:formulaRef>
                      </c:ext>
                    </c:extLst>
                    <c:strCache>
                      <c:ptCount val="1"/>
                      <c:pt idx="0">
                        <c:v>【育児】子どもの入浴</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'1(Q39)'!$U$50:$U$56</c15:sqref>
                        </c15:formulaRef>
                      </c:ext>
                    </c:extLst>
                    <c:numCache>
                      <c:formatCode>0%</c:formatCode>
                      <c:ptCount val="7"/>
                      <c:pt idx="0">
                        <c:v>0.24390243902439024</c:v>
                      </c:pt>
                      <c:pt idx="1">
                        <c:v>0.20588235294117646</c:v>
                      </c:pt>
                      <c:pt idx="2">
                        <c:v>0.30769230769230771</c:v>
                      </c:pt>
                      <c:pt idx="3">
                        <c:v>0.26923076923076922</c:v>
                      </c:pt>
                      <c:pt idx="4">
                        <c:v>0.16666666666666666</c:v>
                      </c:pt>
                      <c:pt idx="5">
                        <c:v>0.27027027027027029</c:v>
                      </c:pt>
                      <c:pt idx="6">
                        <c:v>0.23853211009174313</c:v>
                      </c:pt>
                    </c:numCache>
                  </c:numRef>
                </c:val>
                <c:smooth val="0"/>
                <c:extLst xmlns:c15="http://schemas.microsoft.com/office/drawing/2012/chart">
                  <c:ext xmlns:c16="http://schemas.microsoft.com/office/drawing/2014/chart" uri="{C3380CC4-5D6E-409C-BE32-E72D297353CC}">
                    <c16:uniqueId val="{00000010-A007-467C-977B-44AE69311172}"/>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'1(Q39)'!$V$6</c15:sqref>
                        </c15:formulaRef>
                      </c:ext>
                    </c:extLst>
                    <c:strCache>
                      <c:ptCount val="1"/>
                      <c:pt idx="0">
                        <c:v>【育児】子どもの歯磨き</c:v>
                      </c:pt>
                    </c:strCache>
                  </c:strRef>
                </c:tx>
                <c:spPr>
                  <a:ln w="76200" cap="rnd">
                    <a:solidFill>
                      <a:schemeClr val="accent5">
                        <a:lumMod val="80000"/>
                        <a:lumOff val="20000"/>
                      </a:schemeClr>
                    </a:solidFill>
                    <a:round/>
                  </a:ln>
                  <a:effectLst/>
                </c:spPr>
                <c:marker>
                  <c:symbol val="circle"/>
                  <c:size val="5"/>
                  <c:spPr>
                    <a:solidFill>
                      <a:schemeClr val="accent5">
                        <a:lumMod val="80000"/>
                        <a:lumOff val="20000"/>
                      </a:schemeClr>
                    </a:solidFill>
                    <a:ln w="76200">
                      <a:solidFill>
                        <a:schemeClr val="accent5">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'1(Q39)'!$V$50:$V$56</c15:sqref>
                        </c15:formulaRef>
                      </c:ext>
                    </c:extLst>
                    <c:numCache>
                      <c:formatCode>0%</c:formatCode>
                      <c:ptCount val="7"/>
                      <c:pt idx="0">
                        <c:v>0.12195121951219512</c:v>
                      </c:pt>
                      <c:pt idx="1">
                        <c:v>0.61764705882352944</c:v>
                      </c:pt>
                      <c:pt idx="2">
                        <c:v>0.34615384615384615</c:v>
                      </c:pt>
                      <c:pt idx="3">
                        <c:v>0.38461538461538464</c:v>
                      </c:pt>
                      <c:pt idx="4">
                        <c:v>0.3</c:v>
                      </c:pt>
                      <c:pt idx="5">
                        <c:v>0.27027027027027029</c:v>
                      </c:pt>
                      <c:pt idx="6">
                        <c:v>0.29357798165137616</c:v>
                      </c:pt>
                    </c:numCache>
                  </c:numRef>
                </c:val>
                <c:smooth val="0"/>
                <c:extLst xmlns:c15="http://schemas.microsoft.com/office/drawing/2012/chart">
                  <c:ext xmlns:c16="http://schemas.microsoft.com/office/drawing/2014/chart" uri="{C3380CC4-5D6E-409C-BE32-E72D297353CC}">
                    <c16:uniqueId val="{00000000-A007-467C-977B-44AE69311172}"/>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'1(Q39)'!$Z$6</c15:sqref>
                        </c15:formulaRef>
                      </c:ext>
                    </c:extLst>
                    <c:strCache>
                      <c:ptCount val="1"/>
                      <c:pt idx="0">
                        <c:v>その他【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'1(Q39)'!$Z$50:$Z$56</c15:sqref>
                        </c15:formulaRef>
                      </c:ext>
                    </c:extLst>
                    <c:numCache>
                      <c:formatCode>0%</c:formatCode>
                      <c:ptCount val="7"/>
                      <c:pt idx="0">
                        <c:v>0</c:v>
                      </c:pt>
                      <c:pt idx="1">
                        <c:v>0</c:v>
                      </c:pt>
                      <c:pt idx="2">
                        <c:v>0</c:v>
                      </c:pt>
                      <c:pt idx="3">
                        <c:v>0</c:v>
                      </c:pt>
                      <c:pt idx="4">
                        <c:v>0</c:v>
                      </c:pt>
                      <c:pt idx="5">
                        <c:v>0</c:v>
                      </c:pt>
                      <c:pt idx="6">
                        <c:v>9.1743119266055051E-3</c:v>
                      </c:pt>
                    </c:numCache>
                  </c:numRef>
                </c:val>
                <c:smooth val="0"/>
                <c:extLst xmlns:c15="http://schemas.microsoft.com/office/drawing/2012/chart">
                  <c:ext xmlns:c16="http://schemas.microsoft.com/office/drawing/2014/chart" uri="{C3380CC4-5D6E-409C-BE32-E72D297353CC}">
                    <c16:uniqueId val="{00000014-A007-467C-977B-44AE69311172}"/>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'1(Q39)'!$AA$6</c15:sqref>
                        </c15:formulaRef>
                      </c:ext>
                    </c:extLst>
                    <c:strCache>
                      <c:ptCount val="1"/>
                      <c:pt idx="0">
                        <c:v>特になし</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'1(Q39)'!$AA$50:$AA$56</c15:sqref>
                        </c15:formulaRef>
                      </c:ext>
                    </c:extLst>
                    <c:numCache>
                      <c:formatCode>0%</c:formatCode>
                      <c:ptCount val="7"/>
                      <c:pt idx="0">
                        <c:v>9.7560975609756101E-2</c:v>
                      </c:pt>
                      <c:pt idx="1">
                        <c:v>5.8823529411764705E-2</c:v>
                      </c:pt>
                      <c:pt idx="2">
                        <c:v>0.19230769230769232</c:v>
                      </c:pt>
                      <c:pt idx="3">
                        <c:v>0.11538461538461539</c:v>
                      </c:pt>
                      <c:pt idx="4">
                        <c:v>0.1</c:v>
                      </c:pt>
                      <c:pt idx="5">
                        <c:v>8.1081081081081086E-2</c:v>
                      </c:pt>
                      <c:pt idx="6">
                        <c:v>8.2568807339449546E-2</c:v>
                      </c:pt>
                    </c:numCache>
                  </c:numRef>
                </c:val>
                <c:smooth val="0"/>
                <c:extLst xmlns:c15="http://schemas.microsoft.com/office/drawing/2012/chart">
                  <c:ext xmlns:c16="http://schemas.microsoft.com/office/drawing/2014/chart" uri="{C3380CC4-5D6E-409C-BE32-E72D297353CC}">
                    <c16:uniqueId val="{00000015-A007-467C-977B-44AE69311172}"/>
                  </c:ext>
                </c:extLst>
              </c15:ser>
            </c15:filteredLineSeries>
          </c:ext>
        </c:extLst>
      </c:lineChart>
      <c:catAx>
        <c:axId val="516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384"/>
        <c:crosses val="autoZero"/>
        <c:auto val="1"/>
        <c:lblAlgn val="ctr"/>
        <c:lblOffset val="100"/>
        <c:noMultiLvlLbl val="0"/>
      </c:catAx>
      <c:valAx>
        <c:axId val="516443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712"/>
        <c:crosses val="autoZero"/>
        <c:crossBetween val="between"/>
      </c:valAx>
      <c:spPr>
        <a:solidFill>
          <a:schemeClr val="accent5">
            <a:lumMod val="20000"/>
            <a:lumOff val="80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solidFill>
        <a:schemeClr val="accent3"/>
      </a:solidFill>
    </a:ln>
    <a:effectLst/>
  </c:spPr>
  <c:txPr>
    <a:bodyPr/>
    <a:lstStyle/>
    <a:p>
      <a:pPr>
        <a:defRPr sz="14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3"/>
          <c:tx>
            <c:strRef>
              <c:f>'%表'!$P$573</c:f>
              <c:strCache>
                <c:ptCount val="1"/>
                <c:pt idx="0">
                  <c:v>石鹸</c:v>
                </c:pt>
              </c:strCache>
            </c:strRef>
          </c:tx>
          <c:spPr>
            <a:ln w="28575" cap="rnd">
              <a:solidFill>
                <a:schemeClr val="accent4"/>
              </a:solidFill>
              <a:round/>
            </a:ln>
            <a:effectLst/>
          </c:spPr>
          <c:marker>
            <c:symbol val="none"/>
          </c:marker>
          <c:cat>
            <c:strRef>
              <c:extLst>
                <c:ext xmlns:c15="http://schemas.microsoft.com/office/drawing/2012/chart" uri="{02D57815-91ED-43cb-92C2-25804820EDAC}">
                  <c15:fullRef>
                    <c15:sqref>'%表'!$Q$569:$Z$569</c15:sqref>
                  </c15:fullRef>
                </c:ext>
              </c:extLst>
              <c:f>'%表'!$S$569:$W$569</c:f>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'%表'!$Q$573:$Z$573</c15:sqref>
                  </c15:fullRef>
                </c:ext>
              </c:extLst>
              <c:f>'%表'!$S$573:$W$573</c:f>
              <c:numCache>
                <c:formatCode>0.0</c:formatCode>
                <c:ptCount val="5"/>
                <c:pt idx="0">
                  <c:v>7</c:v>
                </c:pt>
                <c:pt idx="1">
                  <c:v>22.8</c:v>
                </c:pt>
                <c:pt idx="2">
                  <c:v>0.9</c:v>
                </c:pt>
                <c:pt idx="3">
                  <c:v>0.9</c:v>
                </c:pt>
                <c:pt idx="4">
                  <c:v>1.8</c:v>
                </c:pt>
              </c:numCache>
            </c:numRef>
          </c:val>
          <c:smooth val="0"/>
          <c:extLst>
            <c:ext xmlns:c16="http://schemas.microsoft.com/office/drawing/2014/chart" uri="{C3380CC4-5D6E-409C-BE32-E72D297353CC}">
              <c16:uniqueId val="{00000003-30E4-4C41-9A30-6BA56265BB0E}"/>
            </c:ext>
          </c:extLst>
        </c:ser>
        <c:ser>
          <c:idx val="4"/>
          <c:order val="4"/>
          <c:tx>
            <c:strRef>
              <c:f>'%表'!$P$574</c:f>
              <c:strCache>
                <c:ptCount val="1"/>
                <c:pt idx="0">
                  <c:v>ヘアケア商品</c:v>
                </c:pt>
              </c:strCache>
            </c:strRef>
          </c:tx>
          <c:spPr>
            <a:ln w="28575" cap="rnd">
              <a:solidFill>
                <a:schemeClr val="accent5"/>
              </a:solidFill>
              <a:round/>
            </a:ln>
            <a:effectLst/>
          </c:spPr>
          <c:marker>
            <c:symbol val="none"/>
          </c:marker>
          <c:cat>
            <c:strRef>
              <c:extLst>
                <c:ext xmlns:c15="http://schemas.microsoft.com/office/drawing/2012/chart" uri="{02D57815-91ED-43cb-92C2-25804820EDAC}">
                  <c15:fullRef>
                    <c15:sqref>'%表'!$Q$569:$Z$569</c15:sqref>
                  </c15:fullRef>
                </c:ext>
              </c:extLst>
              <c:f>'%表'!$S$569:$W$569</c:f>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'%表'!$Q$574:$Z$574</c15:sqref>
                  </c15:fullRef>
                </c:ext>
              </c:extLst>
              <c:f>'%表'!$S$574:$W$574</c:f>
              <c:numCache>
                <c:formatCode>0.0</c:formatCode>
                <c:ptCount val="5"/>
                <c:pt idx="0">
                  <c:v>6.3</c:v>
                </c:pt>
                <c:pt idx="1">
                  <c:v>17.5</c:v>
                </c:pt>
                <c:pt idx="2">
                  <c:v>1.1000000000000001</c:v>
                </c:pt>
                <c:pt idx="3">
                  <c:v>2.1</c:v>
                </c:pt>
                <c:pt idx="4">
                  <c:v>0</c:v>
                </c:pt>
              </c:numCache>
            </c:numRef>
          </c:val>
          <c:smooth val="0"/>
          <c:extLst>
            <c:ext xmlns:c16="http://schemas.microsoft.com/office/drawing/2014/chart" uri="{C3380CC4-5D6E-409C-BE32-E72D297353CC}">
              <c16:uniqueId val="{00000004-30E4-4C41-9A30-6BA56265BB0E}"/>
            </c:ext>
          </c:extLst>
        </c:ser>
        <c:ser>
          <c:idx val="5"/>
          <c:order val="5"/>
          <c:tx>
            <c:strRef>
              <c:f>'%表'!$P$575</c:f>
              <c:strCache>
                <c:ptCount val="1"/>
                <c:pt idx="0">
                  <c:v>入浴剤</c:v>
                </c:pt>
              </c:strCache>
            </c:strRef>
          </c:tx>
          <c:spPr>
            <a:ln w="28575" cap="rnd">
              <a:solidFill>
                <a:schemeClr val="accent6"/>
              </a:solidFill>
              <a:round/>
            </a:ln>
            <a:effectLst/>
          </c:spPr>
          <c:marker>
            <c:symbol val="none"/>
          </c:marker>
          <c:dLbls>
            <c:dLbl>
              <c:idx val="1"/>
              <c:layout>
                <c:manualLayout>
                  <c:x val="1.0987739845273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E4-4C41-9A30-6BA56265BB0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'%表'!$Q$569:$Z$569</c15:sqref>
                  </c15:fullRef>
                </c:ext>
              </c:extLst>
              <c:f>'%表'!$S$569:$W$569</c:f>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'%表'!$Q$575:$Z$575</c15:sqref>
                  </c15:fullRef>
                </c:ext>
              </c:extLst>
              <c:f>'%表'!$S$575:$W$575</c:f>
              <c:numCache>
                <c:formatCode>0.0</c:formatCode>
                <c:ptCount val="5"/>
                <c:pt idx="0">
                  <c:v>8.1999999999999993</c:v>
                </c:pt>
                <c:pt idx="1">
                  <c:v>38.4</c:v>
                </c:pt>
                <c:pt idx="2">
                  <c:v>5.5</c:v>
                </c:pt>
                <c:pt idx="3">
                  <c:v>1.4</c:v>
                </c:pt>
                <c:pt idx="4">
                  <c:v>0</c:v>
                </c:pt>
              </c:numCache>
            </c:numRef>
          </c:val>
          <c:smooth val="0"/>
          <c:extLst>
            <c:ext xmlns:c16="http://schemas.microsoft.com/office/drawing/2014/chart" uri="{C3380CC4-5D6E-409C-BE32-E72D297353CC}">
              <c16:uniqueId val="{00000005-30E4-4C41-9A30-6BA56265BB0E}"/>
            </c:ext>
          </c:extLst>
        </c:ser>
        <c:ser>
          <c:idx val="9"/>
          <c:order val="9"/>
          <c:tx>
            <c:strRef>
              <c:f>'%表'!$P$579</c:f>
              <c:strCache>
                <c:ptCount val="1"/>
                <c:pt idx="0">
                  <c:v>衣料用洗剤</c:v>
                </c:pt>
              </c:strCache>
            </c:strRef>
          </c:tx>
          <c:spPr>
            <a:ln w="28575" cap="rnd">
              <a:solidFill>
                <a:schemeClr val="accent4">
                  <a:lumMod val="60000"/>
                </a:schemeClr>
              </a:solidFill>
              <a:round/>
            </a:ln>
            <a:effectLst/>
          </c:spPr>
          <c:marker>
            <c:symbol val="none"/>
          </c:marker>
          <c:cat>
            <c:strRef>
              <c:extLst>
                <c:ext xmlns:c15="http://schemas.microsoft.com/office/drawing/2012/chart" uri="{02D57815-91ED-43cb-92C2-25804820EDAC}">
                  <c15:fullRef>
                    <c15:sqref>'%表'!$Q$569:$Z$569</c15:sqref>
                  </c15:fullRef>
                </c:ext>
              </c:extLst>
              <c:f>'%表'!$S$569:$W$569</c:f>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'%表'!$Q$579:$Z$579</c15:sqref>
                  </c15:fullRef>
                </c:ext>
              </c:extLst>
              <c:f>'%表'!$S$579:$W$579</c:f>
              <c:numCache>
                <c:formatCode>0.0</c:formatCode>
                <c:ptCount val="5"/>
                <c:pt idx="0">
                  <c:v>11.7</c:v>
                </c:pt>
                <c:pt idx="1">
                  <c:v>33.5</c:v>
                </c:pt>
                <c:pt idx="2">
                  <c:v>0.8</c:v>
                </c:pt>
                <c:pt idx="3">
                  <c:v>0.4</c:v>
                </c:pt>
                <c:pt idx="4">
                  <c:v>0.8</c:v>
                </c:pt>
              </c:numCache>
            </c:numRef>
          </c:val>
          <c:smooth val="0"/>
          <c:extLst>
            <c:ext xmlns:c16="http://schemas.microsoft.com/office/drawing/2014/chart" uri="{C3380CC4-5D6E-409C-BE32-E72D297353CC}">
              <c16:uniqueId val="{00000009-30E4-4C41-9A30-6BA56265BB0E}"/>
            </c:ext>
          </c:extLst>
        </c:ser>
        <c:ser>
          <c:idx val="12"/>
          <c:order val="12"/>
          <c:tx>
            <c:strRef>
              <c:f>'%表'!$P$582</c:f>
              <c:strCache>
                <c:ptCount val="1"/>
                <c:pt idx="0">
                  <c:v>除菌消臭スプレー</c:v>
                </c:pt>
              </c:strCache>
            </c:strRef>
          </c:tx>
          <c:spPr>
            <a:ln w="28575" cap="rnd">
              <a:solidFill>
                <a:schemeClr val="accent1">
                  <a:lumMod val="80000"/>
                  <a:lumOff val="20000"/>
                </a:schemeClr>
              </a:solidFill>
              <a:round/>
            </a:ln>
            <a:effectLst/>
          </c:spPr>
          <c:marker>
            <c:symbol val="none"/>
          </c:marker>
          <c:cat>
            <c:strRef>
              <c:extLst>
                <c:ext xmlns:c15="http://schemas.microsoft.com/office/drawing/2012/chart" uri="{02D57815-91ED-43cb-92C2-25804820EDAC}">
                  <c15:fullRef>
                    <c15:sqref>'%表'!$Q$569:$Z$569</c15:sqref>
                  </c15:fullRef>
                </c:ext>
              </c:extLst>
              <c:f>'%表'!$S$569:$W$569</c:f>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'%表'!$Q$582:$Z$582</c15:sqref>
                  </c15:fullRef>
                </c:ext>
              </c:extLst>
              <c:f>'%表'!$S$582:$W$582</c:f>
              <c:numCache>
                <c:formatCode>0.0</c:formatCode>
                <c:ptCount val="5"/>
                <c:pt idx="0">
                  <c:v>7.9</c:v>
                </c:pt>
                <c:pt idx="1">
                  <c:v>23.8</c:v>
                </c:pt>
                <c:pt idx="2">
                  <c:v>1.6</c:v>
                </c:pt>
                <c:pt idx="3">
                  <c:v>1.6</c:v>
                </c:pt>
                <c:pt idx="4">
                  <c:v>1.6</c:v>
                </c:pt>
              </c:numCache>
            </c:numRef>
          </c:val>
          <c:smooth val="0"/>
          <c:extLst>
            <c:ext xmlns:c16="http://schemas.microsoft.com/office/drawing/2014/chart" uri="{C3380CC4-5D6E-409C-BE32-E72D297353CC}">
              <c16:uniqueId val="{0000000C-30E4-4C41-9A30-6BA56265BB0E}"/>
            </c:ext>
          </c:extLst>
        </c:ser>
        <c:ser>
          <c:idx val="16"/>
          <c:order val="16"/>
          <c:tx>
            <c:strRef>
              <c:f>'%表'!$P$586</c:f>
              <c:strCache>
                <c:ptCount val="1"/>
                <c:pt idx="0">
                  <c:v>虫よけ・忌避用品</c:v>
                </c:pt>
              </c:strCache>
            </c:strRef>
          </c:tx>
          <c:spPr>
            <a:ln w="28575" cap="rnd">
              <a:solidFill>
                <a:schemeClr val="accent5">
                  <a:lumMod val="80000"/>
                  <a:lumOff val="20000"/>
                </a:schemeClr>
              </a:solidFill>
              <a:round/>
            </a:ln>
            <a:effectLst/>
          </c:spPr>
          <c:marker>
            <c:symbol val="none"/>
          </c:marker>
          <c:dLbls>
            <c:dLbl>
              <c:idx val="1"/>
              <c:layout>
                <c:manualLayout>
                  <c:x val="2.7469349613183973E-2"/>
                  <c:y val="2.69183397191972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E4-4C41-9A30-6BA56265BB0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'%表'!$Q$569:$Z$569</c15:sqref>
                  </c15:fullRef>
                </c:ext>
              </c:extLst>
              <c:f>'%表'!$S$569:$W$569</c:f>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'%表'!$Q$586:$Z$586</c15:sqref>
                  </c15:fullRef>
                </c:ext>
              </c:extLst>
              <c:f>'%表'!$S$586:$W$586</c:f>
              <c:numCache>
                <c:formatCode>0.0</c:formatCode>
                <c:ptCount val="5"/>
                <c:pt idx="0">
                  <c:v>5.7</c:v>
                </c:pt>
                <c:pt idx="1">
                  <c:v>32.9</c:v>
                </c:pt>
                <c:pt idx="2">
                  <c:v>2.1</c:v>
                </c:pt>
                <c:pt idx="3">
                  <c:v>4.3</c:v>
                </c:pt>
                <c:pt idx="4">
                  <c:v>0.7</c:v>
                </c:pt>
              </c:numCache>
            </c:numRef>
          </c:val>
          <c:smooth val="0"/>
          <c:extLst>
            <c:ext xmlns:c16="http://schemas.microsoft.com/office/drawing/2014/chart" uri="{C3380CC4-5D6E-409C-BE32-E72D297353CC}">
              <c16:uniqueId val="{00000010-30E4-4C41-9A30-6BA56265BB0E}"/>
            </c:ext>
          </c:extLst>
        </c:ser>
        <c:dLbls>
          <c:showLegendKey val="0"/>
          <c:showVal val="0"/>
          <c:showCatName val="0"/>
          <c:showSerName val="0"/>
          <c:showPercent val="0"/>
          <c:showBubbleSize val="0"/>
        </c:dLbls>
        <c:smooth val="0"/>
        <c:axId val="781160232"/>
        <c:axId val="781159904"/>
        <c:extLst>
          <c:ext xmlns:c15="http://schemas.microsoft.com/office/drawing/2012/chart" uri="{02D57815-91ED-43cb-92C2-25804820EDAC}">
            <c15:filteredLineSeries>
              <c15:ser>
                <c:idx val="0"/>
                <c:order val="0"/>
                <c:tx>
                  <c:strRef>
                    <c:extLst>
                      <c:ext uri="{02D57815-91ED-43cb-92C2-25804820EDAC}">
                        <c15:formulaRef>
                          <c15:sqref>'%表'!$P$570</c15:sqref>
                        </c15:formulaRef>
                      </c:ext>
                    </c:extLst>
                    <c:strCache>
                      <c:ptCount val="1"/>
                      <c:pt idx="0">
                        <c:v>キッチン用品</c:v>
                      </c:pt>
                    </c:strCache>
                  </c:strRef>
                </c:tx>
                <c:spPr>
                  <a:ln w="28575" cap="rnd">
                    <a:solidFill>
                      <a:schemeClr val="accent1"/>
                    </a:solidFill>
                    <a:round/>
                  </a:ln>
                  <a:effectLst/>
                </c:spPr>
                <c:marker>
                  <c:symbol val="none"/>
                </c:marker>
                <c:cat>
                  <c:strRef>
                    <c:extLst>
                      <c:ex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uri="{02D57815-91ED-43cb-92C2-25804820EDAC}">
                        <c15:fullRef>
                          <c15:sqref>'%表'!$Q$570:$Z$570</c15:sqref>
                        </c15:fullRef>
                        <c15:formulaRef>
                          <c15:sqref>'%表'!$S$570:$W$570</c15:sqref>
                        </c15:formulaRef>
                      </c:ext>
                    </c:extLst>
                    <c:numCache>
                      <c:formatCode>0.0</c:formatCode>
                      <c:ptCount val="5"/>
                      <c:pt idx="0">
                        <c:v>4.8</c:v>
                      </c:pt>
                      <c:pt idx="1">
                        <c:v>12</c:v>
                      </c:pt>
                      <c:pt idx="2">
                        <c:v>0</c:v>
                      </c:pt>
                      <c:pt idx="3">
                        <c:v>0</c:v>
                      </c:pt>
                      <c:pt idx="4">
                        <c:v>0.4</c:v>
                      </c:pt>
                    </c:numCache>
                  </c:numRef>
                </c:val>
                <c:smooth val="0"/>
                <c:extLst>
                  <c:ext xmlns:c16="http://schemas.microsoft.com/office/drawing/2014/chart" uri="{C3380CC4-5D6E-409C-BE32-E72D297353CC}">
                    <c16:uniqueId val="{00000000-30E4-4C41-9A30-6BA56265BB0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'%表'!$P$571</c15:sqref>
                        </c15:formulaRef>
                      </c:ext>
                    </c:extLst>
                    <c:strCache>
                      <c:ptCount val="1"/>
                      <c:pt idx="0">
                        <c:v>台所用洗剤</c:v>
                      </c:pt>
                    </c:strCache>
                  </c:strRef>
                </c:tx>
                <c:spPr>
                  <a:ln w="28575" cap="rnd">
                    <a:solidFill>
                      <a:schemeClr val="accent2"/>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'%表'!$Q$571:$Z$571</c15:sqref>
                        </c15:fullRef>
                        <c15:formulaRef>
                          <c15:sqref>'%表'!$S$571:$W$571</c15:sqref>
                        </c15:formulaRef>
                      </c:ext>
                    </c:extLst>
                    <c:numCache>
                      <c:formatCode>0.0</c:formatCode>
                      <c:ptCount val="5"/>
                      <c:pt idx="0">
                        <c:v>6</c:v>
                      </c:pt>
                      <c:pt idx="1">
                        <c:v>12.4</c:v>
                      </c:pt>
                      <c:pt idx="2">
                        <c:v>0.8</c:v>
                      </c:pt>
                      <c:pt idx="3">
                        <c:v>0</c:v>
                      </c:pt>
                      <c:pt idx="4">
                        <c:v>0.4</c:v>
                      </c:pt>
                    </c:numCache>
                  </c:numRef>
                </c:val>
                <c:smooth val="0"/>
                <c:extLst xmlns:c15="http://schemas.microsoft.com/office/drawing/2012/chart">
                  <c:ext xmlns:c16="http://schemas.microsoft.com/office/drawing/2014/chart" uri="{C3380CC4-5D6E-409C-BE32-E72D297353CC}">
                    <c16:uniqueId val="{00000001-30E4-4C41-9A30-6BA56265BB0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'%表'!$P$572</c15:sqref>
                        </c15:formulaRef>
                      </c:ext>
                    </c:extLst>
                    <c:strCache>
                      <c:ptCount val="1"/>
                      <c:pt idx="0">
                        <c:v>食洗機用洗剤</c:v>
                      </c:pt>
                    </c:strCache>
                  </c:strRef>
                </c:tx>
                <c:spPr>
                  <a:ln w="28575" cap="rnd">
                    <a:solidFill>
                      <a:schemeClr val="accent3"/>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'%表'!$Q$572:$Z$572</c15:sqref>
                        </c15:fullRef>
                        <c15:formulaRef>
                          <c15:sqref>'%表'!$S$572:$W$572</c15:sqref>
                        </c15:formulaRef>
                      </c:ext>
                    </c:extLst>
                    <c:numCache>
                      <c:formatCode>0.0</c:formatCode>
                      <c:ptCount val="5"/>
                      <c:pt idx="0">
                        <c:v>2.2000000000000002</c:v>
                      </c:pt>
                      <c:pt idx="1">
                        <c:v>8.8000000000000007</c:v>
                      </c:pt>
                      <c:pt idx="2">
                        <c:v>1.1000000000000001</c:v>
                      </c:pt>
                      <c:pt idx="3">
                        <c:v>0.6</c:v>
                      </c:pt>
                      <c:pt idx="4">
                        <c:v>1.1000000000000001</c:v>
                      </c:pt>
                    </c:numCache>
                  </c:numRef>
                </c:val>
                <c:smooth val="0"/>
                <c:extLst xmlns:c15="http://schemas.microsoft.com/office/drawing/2012/chart">
                  <c:ext xmlns:c16="http://schemas.microsoft.com/office/drawing/2014/chart" uri="{C3380CC4-5D6E-409C-BE32-E72D297353CC}">
                    <c16:uniqueId val="{00000002-30E4-4C41-9A30-6BA56265BB0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'%表'!$P$576</c15:sqref>
                        </c15:formulaRef>
                      </c:ext>
                    </c:extLst>
                    <c:strCache>
                      <c:ptCount val="1"/>
                      <c:pt idx="0">
                        <c:v>風呂用洗剤</c:v>
                      </c:pt>
                    </c:strCache>
                  </c:strRef>
                </c:tx>
                <c:spPr>
                  <a:ln w="28575" cap="rnd">
                    <a:solidFill>
                      <a:schemeClr val="accent1">
                        <a:lumMod val="60000"/>
                      </a:schemeClr>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'%表'!$Q$576:$Z$576</c15:sqref>
                        </c15:fullRef>
                        <c15:formulaRef>
                          <c15:sqref>'%表'!$S$576:$W$576</c15:sqref>
                        </c15:formulaRef>
                      </c:ext>
                    </c:extLst>
                    <c:numCache>
                      <c:formatCode>0.0</c:formatCode>
                      <c:ptCount val="5"/>
                      <c:pt idx="0">
                        <c:v>6.8</c:v>
                      </c:pt>
                      <c:pt idx="1">
                        <c:v>7.8</c:v>
                      </c:pt>
                      <c:pt idx="2">
                        <c:v>0.5</c:v>
                      </c:pt>
                      <c:pt idx="3">
                        <c:v>0</c:v>
                      </c:pt>
                      <c:pt idx="4">
                        <c:v>0</c:v>
                      </c:pt>
                    </c:numCache>
                  </c:numRef>
                </c:val>
                <c:smooth val="0"/>
                <c:extLst xmlns:c15="http://schemas.microsoft.com/office/drawing/2012/chart">
                  <c:ext xmlns:c16="http://schemas.microsoft.com/office/drawing/2014/chart" uri="{C3380CC4-5D6E-409C-BE32-E72D297353CC}">
                    <c16:uniqueId val="{00000006-30E4-4C41-9A30-6BA56265BB0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'%表'!$P$577</c15:sqref>
                        </c15:formulaRef>
                      </c:ext>
                    </c:extLst>
                    <c:strCache>
                      <c:ptCount val="1"/>
                      <c:pt idx="0">
                        <c:v>歯ブラシ</c:v>
                      </c:pt>
                    </c:strCache>
                  </c:strRef>
                </c:tx>
                <c:spPr>
                  <a:ln w="28575" cap="rnd">
                    <a:solidFill>
                      <a:schemeClr val="accent2">
                        <a:lumMod val="60000"/>
                      </a:schemeClr>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'%表'!$Q$577:$Z$577</c15:sqref>
                        </c15:fullRef>
                        <c15:formulaRef>
                          <c15:sqref>'%表'!$S$577:$W$577</c15:sqref>
                        </c15:formulaRef>
                      </c:ext>
                    </c:extLst>
                    <c:numCache>
                      <c:formatCode>0.0</c:formatCode>
                      <c:ptCount val="5"/>
                      <c:pt idx="0">
                        <c:v>7.5</c:v>
                      </c:pt>
                      <c:pt idx="1">
                        <c:v>11.1</c:v>
                      </c:pt>
                      <c:pt idx="2">
                        <c:v>2.4</c:v>
                      </c:pt>
                      <c:pt idx="3">
                        <c:v>0</c:v>
                      </c:pt>
                      <c:pt idx="4">
                        <c:v>0.4</c:v>
                      </c:pt>
                    </c:numCache>
                  </c:numRef>
                </c:val>
                <c:smooth val="0"/>
                <c:extLst xmlns:c15="http://schemas.microsoft.com/office/drawing/2012/chart">
                  <c:ext xmlns:c16="http://schemas.microsoft.com/office/drawing/2014/chart" uri="{C3380CC4-5D6E-409C-BE32-E72D297353CC}">
                    <c16:uniqueId val="{00000007-30E4-4C41-9A30-6BA56265BB0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'%表'!$P$578</c15:sqref>
                        </c15:formulaRef>
                      </c:ext>
                    </c:extLst>
                    <c:strCache>
                      <c:ptCount val="1"/>
                      <c:pt idx="0">
                        <c:v>歯磨き粉</c:v>
                      </c:pt>
                    </c:strCache>
                  </c:strRef>
                </c:tx>
                <c:spPr>
                  <a:ln w="28575" cap="rnd">
                    <a:solidFill>
                      <a:schemeClr val="accent3">
                        <a:lumMod val="60000"/>
                      </a:schemeClr>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'%表'!$Q$578:$Z$578</c15:sqref>
                        </c15:fullRef>
                        <c15:formulaRef>
                          <c15:sqref>'%表'!$S$578:$W$578</c15:sqref>
                        </c15:formulaRef>
                      </c:ext>
                    </c:extLst>
                    <c:numCache>
                      <c:formatCode>0.0</c:formatCode>
                      <c:ptCount val="5"/>
                      <c:pt idx="0">
                        <c:v>8.9</c:v>
                      </c:pt>
                      <c:pt idx="1">
                        <c:v>10.9</c:v>
                      </c:pt>
                      <c:pt idx="2">
                        <c:v>0.4</c:v>
                      </c:pt>
                      <c:pt idx="3">
                        <c:v>0</c:v>
                      </c:pt>
                      <c:pt idx="4">
                        <c:v>0.4</c:v>
                      </c:pt>
                    </c:numCache>
                  </c:numRef>
                </c:val>
                <c:smooth val="0"/>
                <c:extLst xmlns:c15="http://schemas.microsoft.com/office/drawing/2012/chart">
                  <c:ext xmlns:c16="http://schemas.microsoft.com/office/drawing/2014/chart" uri="{C3380CC4-5D6E-409C-BE32-E72D297353CC}">
                    <c16:uniqueId val="{00000008-30E4-4C41-9A30-6BA56265BB0E}"/>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'%表'!$P$580</c15:sqref>
                        </c15:formulaRef>
                      </c:ext>
                    </c:extLst>
                    <c:strCache>
                      <c:ptCount val="1"/>
                      <c:pt idx="0">
                        <c:v>柔軟剤</c:v>
                      </c:pt>
                    </c:strCache>
                  </c:strRef>
                </c:tx>
                <c:spPr>
                  <a:ln w="28575" cap="rnd">
                    <a:solidFill>
                      <a:schemeClr val="accent5">
                        <a:lumMod val="60000"/>
                      </a:schemeClr>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'%表'!$Q$580:$Z$580</c15:sqref>
                        </c15:fullRef>
                        <c15:formulaRef>
                          <c15:sqref>'%表'!$S$580:$W$580</c15:sqref>
                        </c15:formulaRef>
                      </c:ext>
                    </c:extLst>
                    <c:numCache>
                      <c:formatCode>0.0</c:formatCode>
                      <c:ptCount val="5"/>
                      <c:pt idx="0">
                        <c:v>15.9</c:v>
                      </c:pt>
                      <c:pt idx="1">
                        <c:v>30.1</c:v>
                      </c:pt>
                      <c:pt idx="2">
                        <c:v>1.1000000000000001</c:v>
                      </c:pt>
                      <c:pt idx="3">
                        <c:v>0.6</c:v>
                      </c:pt>
                      <c:pt idx="4">
                        <c:v>0.6</c:v>
                      </c:pt>
                    </c:numCache>
                  </c:numRef>
                </c:val>
                <c:smooth val="0"/>
                <c:extLst xmlns:c15="http://schemas.microsoft.com/office/drawing/2012/chart">
                  <c:ext xmlns:c16="http://schemas.microsoft.com/office/drawing/2014/chart" uri="{C3380CC4-5D6E-409C-BE32-E72D297353CC}">
                    <c16:uniqueId val="{0000000A-30E4-4C41-9A30-6BA56265BB0E}"/>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'%表'!$P$581</c15:sqref>
                        </c15:formulaRef>
                      </c:ext>
                    </c:extLst>
                    <c:strCache>
                      <c:ptCount val="1"/>
                      <c:pt idx="0">
                        <c:v>トイレ用品</c:v>
                      </c:pt>
                    </c:strCache>
                  </c:strRef>
                </c:tx>
                <c:spPr>
                  <a:ln w="28575" cap="rnd">
                    <a:solidFill>
                      <a:schemeClr val="accent6">
                        <a:lumMod val="60000"/>
                      </a:schemeClr>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'%表'!$Q$581:$Z$581</c15:sqref>
                        </c15:fullRef>
                        <c15:formulaRef>
                          <c15:sqref>'%表'!$S$581:$W$581</c15:sqref>
                        </c15:formulaRef>
                      </c:ext>
                    </c:extLst>
                    <c:numCache>
                      <c:formatCode>0.0</c:formatCode>
                      <c:ptCount val="5"/>
                      <c:pt idx="0">
                        <c:v>4.9000000000000004</c:v>
                      </c:pt>
                      <c:pt idx="1">
                        <c:v>8</c:v>
                      </c:pt>
                      <c:pt idx="2">
                        <c:v>0</c:v>
                      </c:pt>
                      <c:pt idx="3">
                        <c:v>0.4</c:v>
                      </c:pt>
                      <c:pt idx="4">
                        <c:v>0.4</c:v>
                      </c:pt>
                    </c:numCache>
                  </c:numRef>
                </c:val>
                <c:smooth val="0"/>
                <c:extLst xmlns:c15="http://schemas.microsoft.com/office/drawing/2012/chart">
                  <c:ext xmlns:c16="http://schemas.microsoft.com/office/drawing/2014/chart" uri="{C3380CC4-5D6E-409C-BE32-E72D297353CC}">
                    <c16:uniqueId val="{0000000B-30E4-4C41-9A30-6BA56265BB0E}"/>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'%表'!$P$583</c15:sqref>
                        </c15:formulaRef>
                      </c:ext>
                    </c:extLst>
                    <c:strCache>
                      <c:ptCount val="1"/>
                      <c:pt idx="0">
                        <c:v>掃除用品</c:v>
                      </c:pt>
                    </c:strCache>
                  </c:strRef>
                </c:tx>
                <c:spPr>
                  <a:ln w="28575" cap="rnd">
                    <a:solidFill>
                      <a:schemeClr val="accent2">
                        <a:lumMod val="80000"/>
                        <a:lumOff val="20000"/>
                      </a:schemeClr>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'%表'!$Q$583:$Z$583</c15:sqref>
                        </c15:fullRef>
                        <c15:formulaRef>
                          <c15:sqref>'%表'!$S$583:$W$583</c15:sqref>
                        </c15:formulaRef>
                      </c:ext>
                    </c:extLst>
                    <c:numCache>
                      <c:formatCode>0.0</c:formatCode>
                      <c:ptCount val="5"/>
                      <c:pt idx="0">
                        <c:v>5.8</c:v>
                      </c:pt>
                      <c:pt idx="1">
                        <c:v>14.1</c:v>
                      </c:pt>
                      <c:pt idx="2">
                        <c:v>0</c:v>
                      </c:pt>
                      <c:pt idx="3">
                        <c:v>0.5</c:v>
                      </c:pt>
                      <c:pt idx="4">
                        <c:v>0</c:v>
                      </c:pt>
                    </c:numCache>
                  </c:numRef>
                </c:val>
                <c:smooth val="0"/>
                <c:extLst xmlns:c15="http://schemas.microsoft.com/office/drawing/2012/chart">
                  <c:ext xmlns:c16="http://schemas.microsoft.com/office/drawing/2014/chart" uri="{C3380CC4-5D6E-409C-BE32-E72D297353CC}">
                    <c16:uniqueId val="{0000000D-30E4-4C41-9A30-6BA56265BB0E}"/>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'%表'!$P$584</c15:sqref>
                        </c15:formulaRef>
                      </c:ext>
                    </c:extLst>
                    <c:strCache>
                      <c:ptCount val="1"/>
                      <c:pt idx="0">
                        <c:v>フローリング用シート</c:v>
                      </c:pt>
                    </c:strCache>
                  </c:strRef>
                </c:tx>
                <c:spPr>
                  <a:ln w="28575" cap="rnd">
                    <a:solidFill>
                      <a:schemeClr val="accent3">
                        <a:lumMod val="80000"/>
                        <a:lumOff val="20000"/>
                      </a:schemeClr>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'%表'!$Q$584:$Z$584</c15:sqref>
                        </c15:fullRef>
                        <c15:formulaRef>
                          <c15:sqref>'%表'!$S$584:$W$584</c15:sqref>
                        </c15:formulaRef>
                      </c:ext>
                    </c:extLst>
                    <c:numCache>
                      <c:formatCode>0.0</c:formatCode>
                      <c:ptCount val="5"/>
                      <c:pt idx="0">
                        <c:v>7.1</c:v>
                      </c:pt>
                      <c:pt idx="1">
                        <c:v>10.9</c:v>
                      </c:pt>
                      <c:pt idx="2">
                        <c:v>1.3</c:v>
                      </c:pt>
                      <c:pt idx="3">
                        <c:v>0</c:v>
                      </c:pt>
                      <c:pt idx="4">
                        <c:v>0.6</c:v>
                      </c:pt>
                    </c:numCache>
                  </c:numRef>
                </c:val>
                <c:smooth val="0"/>
                <c:extLst xmlns:c15="http://schemas.microsoft.com/office/drawing/2012/chart">
                  <c:ext xmlns:c16="http://schemas.microsoft.com/office/drawing/2014/chart" uri="{C3380CC4-5D6E-409C-BE32-E72D297353CC}">
                    <c16:uniqueId val="{0000000E-30E4-4C41-9A30-6BA56265BB0E}"/>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'%表'!$P$585</c15:sqref>
                        </c15:formulaRef>
                      </c:ext>
                    </c:extLst>
                    <c:strCache>
                      <c:ptCount val="1"/>
                      <c:pt idx="0">
                        <c:v>生理用品</c:v>
                      </c:pt>
                    </c:strCache>
                  </c:strRef>
                </c:tx>
                <c:spPr>
                  <a:ln w="28575" cap="rnd">
                    <a:solidFill>
                      <a:schemeClr val="accent4">
                        <a:lumMod val="80000"/>
                        <a:lumOff val="20000"/>
                      </a:schemeClr>
                    </a:solidFill>
                    <a:round/>
                  </a:ln>
                  <a:effectLst/>
                </c:spPr>
                <c:marker>
                  <c:symbol val="none"/>
                </c:marker>
                <c:cat>
                  <c:strRef>
                    <c:extLst>
                      <c:ext xmlns:c15="http://schemas.microsoft.com/office/drawing/2012/chart" uri="{02D57815-91ED-43cb-92C2-25804820EDAC}">
                        <c15:fullRef>
                          <c15:sqref>'%表'!$Q$569:$Z$569</c15:sqref>
                        </c15:fullRef>
                        <c15:formulaRef>
                          <c15:sqref>'%表'!$S$569:$W$569</c15:sqref>
                        </c15:formulaRef>
                      </c:ext>
                    </c:extLst>
                    <c:strCache>
                      <c:ptCount val="5"/>
                      <c:pt idx="0">
                        <c:v>妊娠</c:v>
                      </c:pt>
                      <c:pt idx="1">
                        <c:v>子どもができたこと（出産）</c:v>
                      </c:pt>
                      <c:pt idx="2">
                        <c:v>保育園入園</c:v>
                      </c:pt>
                      <c:pt idx="3">
                        <c:v>幼稚園入園</c:v>
                      </c:pt>
                      <c:pt idx="4">
                        <c:v>小学校の入学</c:v>
                      </c:pt>
                    </c:strCache>
                  </c:strRef>
                </c:cat>
                <c:val>
                  <c:numRef>
                    <c:extLst>
                      <c:ext xmlns:c15="http://schemas.microsoft.com/office/drawing/2012/chart" uri="{02D57815-91ED-43cb-92C2-25804820EDAC}">
                        <c15:fullRef>
                          <c15:sqref>'%表'!$Q$585:$Z$585</c15:sqref>
                        </c15:fullRef>
                        <c15:formulaRef>
                          <c15:sqref>'%表'!$S$585:$W$585</c15:sqref>
                        </c15:formulaRef>
                      </c:ext>
                    </c:extLst>
                    <c:numCache>
                      <c:formatCode>0.0</c:formatCode>
                      <c:ptCount val="5"/>
                      <c:pt idx="0">
                        <c:v>8.6999999999999993</c:v>
                      </c:pt>
                      <c:pt idx="1">
                        <c:v>10.1</c:v>
                      </c:pt>
                      <c:pt idx="2">
                        <c:v>0</c:v>
                      </c:pt>
                      <c:pt idx="3">
                        <c:v>0</c:v>
                      </c:pt>
                      <c:pt idx="4">
                        <c:v>1</c:v>
                      </c:pt>
                    </c:numCache>
                  </c:numRef>
                </c:val>
                <c:smooth val="0"/>
                <c:extLst xmlns:c15="http://schemas.microsoft.com/office/drawing/2012/chart">
                  <c:ext xmlns:c16="http://schemas.microsoft.com/office/drawing/2014/chart" uri="{C3380CC4-5D6E-409C-BE32-E72D297353CC}">
                    <c16:uniqueId val="{0000000F-30E4-4C41-9A30-6BA56265BB0E}"/>
                  </c:ext>
                </c:extLst>
              </c15:ser>
            </c15:filteredLineSeries>
          </c:ext>
        </c:extLst>
      </c:lineChart>
      <c:catAx>
        <c:axId val="78116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81159904"/>
        <c:crosses val="autoZero"/>
        <c:auto val="1"/>
        <c:lblAlgn val="ctr"/>
        <c:lblOffset val="100"/>
        <c:noMultiLvlLbl val="0"/>
      </c:catAx>
      <c:valAx>
        <c:axId val="78115990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81160232"/>
        <c:crosses val="autoZero"/>
        <c:crossBetween val="between"/>
      </c:valAx>
      <c:spPr>
        <a:noFill/>
        <a:ln>
          <a:noFill/>
        </a:ln>
        <a:effectLst/>
      </c:spPr>
    </c:plotArea>
    <c:legend>
      <c:legendPos val="r"/>
      <c:layout>
        <c:manualLayout>
          <c:xMode val="edge"/>
          <c:yMode val="edge"/>
          <c:x val="0.72803146334978808"/>
          <c:y val="0.19719358292215744"/>
          <c:w val="0.14557111459892544"/>
          <c:h val="0.3811980272036317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noFill/>
    <a:ln>
      <a:solidFill>
        <a:srgbClr val="E7E6E6">
          <a:lumMod val="90000"/>
        </a:srgbClr>
      </a:solidFill>
    </a:ln>
    <a:effectLst/>
  </c:spPr>
  <c:txPr>
    <a:bodyPr/>
    <a:lstStyle/>
    <a:p>
      <a:pPr>
        <a:defRPr sz="1100" b="1">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衣料用洗剤　重視ポイント　親年齢別</a:t>
            </a:r>
          </a:p>
        </c:rich>
      </c:tx>
      <c:layout>
        <c:manualLayout>
          <c:xMode val="edge"/>
          <c:yMode val="edge"/>
          <c:x val="0.2344907463748529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0656933508311461"/>
          <c:y val="0.13804453961834548"/>
          <c:w val="0.86287510936132983"/>
          <c:h val="0.52014435144697557"/>
        </c:manualLayout>
      </c:layout>
      <c:barChart>
        <c:barDir val="col"/>
        <c:grouping val="clustered"/>
        <c:varyColors val="0"/>
        <c:ser>
          <c:idx val="0"/>
          <c:order val="0"/>
          <c:tx>
            <c:strRef>
              <c:f>'％表'!$D$4:$D$6</c:f>
              <c:strCache>
                <c:ptCount val="3"/>
              </c:strCache>
            </c:strRef>
          </c:tx>
          <c:spPr>
            <a:solidFill>
              <a:schemeClr val="accent1"/>
            </a:solidFill>
            <a:ln>
              <a:noFill/>
            </a:ln>
            <a:effectLst/>
          </c:spPr>
          <c:invertIfNegative val="0"/>
          <c:cat>
            <c:strRef>
              <c:f>'％表'!$C$9:$C$11</c:f>
              <c:strCache>
                <c:ptCount val="3"/>
                <c:pt idx="0">
                  <c:v>２５～２９歳</c:v>
                </c:pt>
                <c:pt idx="1">
                  <c:v>３０～３４歳</c:v>
                </c:pt>
                <c:pt idx="2">
                  <c:v>３５～３９歳</c:v>
                </c:pt>
              </c:strCache>
            </c:strRef>
          </c:cat>
          <c:val>
            <c:numRef>
              <c:f>'％表'!$D$9:$D$11</c:f>
            </c:numRef>
          </c:val>
          <c:extLst>
            <c:ext xmlns:c16="http://schemas.microsoft.com/office/drawing/2014/chart" uri="{C3380CC4-5D6E-409C-BE32-E72D297353CC}">
              <c16:uniqueId val="{00000000-269D-493F-8AD3-78AA89F4BE89}"/>
            </c:ext>
          </c:extLst>
        </c:ser>
        <c:ser>
          <c:idx val="2"/>
          <c:order val="2"/>
          <c:tx>
            <c:strRef>
              <c:f>'％表'!$F$4:$F$6</c:f>
              <c:strCache>
                <c:ptCount val="3"/>
                <c:pt idx="0">
                  <c:v>時短ができる</c:v>
                </c:pt>
                <c:pt idx="2">
                  <c:v>25.6 </c:v>
                </c:pt>
              </c:strCache>
            </c:strRef>
          </c:tx>
          <c:spPr>
            <a:solidFill>
              <a:schemeClr val="bg1">
                <a:lumMod val="50000"/>
              </a:schemeClr>
            </a:solidFill>
            <a:ln>
              <a:noFill/>
            </a:ln>
            <a:effectLst/>
          </c:spPr>
          <c:invertIfNegative val="0"/>
          <c:dLbls>
            <c:dLbl>
              <c:idx val="2"/>
              <c:layout>
                <c:manualLayout>
                  <c:x val="-1.6268943757584319E-2"/>
                  <c:y val="-4.7926736247440364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050" b="1" dirty="0"/>
                      <a:t>時短できる</a:t>
                    </a:r>
                  </a:p>
                  <a:p>
                    <a:pPr>
                      <a:defRPr sz="1050" b="1"/>
                    </a:pPr>
                    <a:fld id="{A625B765-DE39-4787-A65E-5094C569D7A4}" type="VALUE">
                      <a:rPr lang="en-US" altLang="ja-JP" sz="1050" b="1" smtClean="0"/>
                      <a:pPr>
                        <a:defRPr sz="105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9B-423E-8823-7DADD9535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'％表'!$C$9:$C$11</c:f>
              <c:strCache>
                <c:ptCount val="3"/>
                <c:pt idx="0">
                  <c:v>２５～２９歳</c:v>
                </c:pt>
                <c:pt idx="1">
                  <c:v>３０～３４歳</c:v>
                </c:pt>
                <c:pt idx="2">
                  <c:v>３５～３９歳</c:v>
                </c:pt>
              </c:strCache>
            </c:strRef>
          </c:cat>
          <c:val>
            <c:numRef>
              <c:f>'％表'!$F$9:$F$11</c:f>
              <c:numCache>
                <c:formatCode>0.0_ </c:formatCode>
                <c:ptCount val="3"/>
                <c:pt idx="0">
                  <c:v>23.684210526315788</c:v>
                </c:pt>
                <c:pt idx="1">
                  <c:v>21.052631578947366</c:v>
                </c:pt>
                <c:pt idx="2">
                  <c:v>33.333333333333329</c:v>
                </c:pt>
              </c:numCache>
            </c:numRef>
          </c:val>
          <c:extLst>
            <c:ext xmlns:c16="http://schemas.microsoft.com/office/drawing/2014/chart" uri="{C3380CC4-5D6E-409C-BE32-E72D297353CC}">
              <c16:uniqueId val="{00000001-269D-493F-8AD3-78AA89F4BE89}"/>
            </c:ext>
          </c:extLst>
        </c:ser>
        <c:ser>
          <c:idx val="3"/>
          <c:order val="3"/>
          <c:tx>
            <c:strRef>
              <c:f>'％表'!$G$4:$G$6</c:f>
              <c:strCache>
                <c:ptCount val="3"/>
                <c:pt idx="0">
                  <c:v>無添加である</c:v>
                </c:pt>
                <c:pt idx="2">
                  <c:v>17.1 </c:v>
                </c:pt>
              </c:strCache>
            </c:strRef>
          </c:tx>
          <c:spPr>
            <a:solidFill>
              <a:schemeClr val="accent2"/>
            </a:solidFill>
            <a:ln>
              <a:noFill/>
            </a:ln>
            <a:effectLst/>
          </c:spPr>
          <c:invertIfNegative val="0"/>
          <c:cat>
            <c:strRef>
              <c:f>'％表'!$C$9:$C$11</c:f>
              <c:strCache>
                <c:ptCount val="3"/>
                <c:pt idx="0">
                  <c:v>２５～２９歳</c:v>
                </c:pt>
                <c:pt idx="1">
                  <c:v>３０～３４歳</c:v>
                </c:pt>
                <c:pt idx="2">
                  <c:v>３５～３９歳</c:v>
                </c:pt>
              </c:strCache>
            </c:strRef>
          </c:cat>
          <c:val>
            <c:numRef>
              <c:f>'％表'!$G$9:$G$11</c:f>
              <c:numCache>
                <c:formatCode>0.0_ </c:formatCode>
                <c:ptCount val="3"/>
                <c:pt idx="0">
                  <c:v>10.526315789473683</c:v>
                </c:pt>
                <c:pt idx="1">
                  <c:v>16.447368421052634</c:v>
                </c:pt>
                <c:pt idx="2">
                  <c:v>19.607843137254903</c:v>
                </c:pt>
              </c:numCache>
            </c:numRef>
          </c:val>
          <c:extLst>
            <c:ext xmlns:c16="http://schemas.microsoft.com/office/drawing/2014/chart" uri="{C3380CC4-5D6E-409C-BE32-E72D297353CC}">
              <c16:uniqueId val="{00000002-269D-493F-8AD3-78AA89F4BE89}"/>
            </c:ext>
          </c:extLst>
        </c:ser>
        <c:ser>
          <c:idx val="4"/>
          <c:order val="4"/>
          <c:tx>
            <c:strRef>
              <c:f>'％表'!$H$4:$H$6</c:f>
              <c:strCache>
                <c:ptCount val="3"/>
                <c:pt idx="0">
                  <c:v>肌にやさしい仕上がりである</c:v>
                </c:pt>
                <c:pt idx="2">
                  <c:v>22.5 </c:v>
                </c:pt>
              </c:strCache>
            </c:strRef>
          </c:tx>
          <c:spPr>
            <a:solidFill>
              <a:srgbClr val="FFCCFF"/>
            </a:solidFill>
            <a:ln>
              <a:noFill/>
            </a:ln>
            <a:effectLst/>
          </c:spPr>
          <c:invertIfNegative val="0"/>
          <c:cat>
            <c:strRef>
              <c:f>'％表'!$C$9:$C$11</c:f>
              <c:strCache>
                <c:ptCount val="3"/>
                <c:pt idx="0">
                  <c:v>２５～２９歳</c:v>
                </c:pt>
                <c:pt idx="1">
                  <c:v>３０～３４歳</c:v>
                </c:pt>
                <c:pt idx="2">
                  <c:v>３５～３９歳</c:v>
                </c:pt>
              </c:strCache>
            </c:strRef>
          </c:cat>
          <c:val>
            <c:numRef>
              <c:f>'％表'!$H$9:$H$11</c:f>
              <c:numCache>
                <c:formatCode>0.0_ </c:formatCode>
                <c:ptCount val="3"/>
                <c:pt idx="0">
                  <c:v>13.157894736842104</c:v>
                </c:pt>
                <c:pt idx="1">
                  <c:v>19.736842105263158</c:v>
                </c:pt>
                <c:pt idx="2">
                  <c:v>30.392156862745097</c:v>
                </c:pt>
              </c:numCache>
            </c:numRef>
          </c:val>
          <c:extLst>
            <c:ext xmlns:c16="http://schemas.microsoft.com/office/drawing/2014/chart" uri="{C3380CC4-5D6E-409C-BE32-E72D297353CC}">
              <c16:uniqueId val="{00000003-269D-493F-8AD3-78AA89F4BE89}"/>
            </c:ext>
          </c:extLst>
        </c:ser>
        <c:ser>
          <c:idx val="5"/>
          <c:order val="5"/>
          <c:tx>
            <c:strRef>
              <c:f>'％表'!$I$4:$I$6</c:f>
              <c:strCache>
                <c:ptCount val="3"/>
                <c:pt idx="0">
                  <c:v>しっかり汚れを落としてくれる</c:v>
                </c:pt>
                <c:pt idx="2">
                  <c:v>51.5 </c:v>
                </c:pt>
              </c:strCache>
            </c:strRef>
          </c:tx>
          <c:spPr>
            <a:solidFill>
              <a:schemeClr val="accent6"/>
            </a:solidFill>
            <a:ln>
              <a:noFill/>
            </a:ln>
            <a:effectLst/>
          </c:spPr>
          <c:invertIfNegative val="0"/>
          <c:dLbls>
            <c:dLbl>
              <c:idx val="1"/>
              <c:layout>
                <c:manualLayout>
                  <c:x val="-9.9937797368017958E-2"/>
                  <c:y val="3.3948104841936916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a:t>汚れが落ちる</a:t>
                    </a:r>
                  </a:p>
                  <a:p>
                    <a:pPr>
                      <a:defRPr sz="1100" b="1"/>
                    </a:pPr>
                    <a:fld id="{62745727-C504-457A-B0CF-312751DFFE88}" type="VALUE">
                      <a:rPr lang="en-US" altLang="ja-JP" sz="1100" b="1" smtClean="0"/>
                      <a:pPr>
                        <a:defRPr sz="11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9B-423E-8823-7DADD9535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'％表'!$C$9:$C$11</c:f>
              <c:strCache>
                <c:ptCount val="3"/>
                <c:pt idx="0">
                  <c:v>２５～２９歳</c:v>
                </c:pt>
                <c:pt idx="1">
                  <c:v>３０～３４歳</c:v>
                </c:pt>
                <c:pt idx="2">
                  <c:v>３５～３９歳</c:v>
                </c:pt>
              </c:strCache>
            </c:strRef>
          </c:cat>
          <c:val>
            <c:numRef>
              <c:f>'％表'!$I$9:$I$11</c:f>
              <c:numCache>
                <c:formatCode>0.0_ </c:formatCode>
                <c:ptCount val="3"/>
                <c:pt idx="0">
                  <c:v>36.84210526315789</c:v>
                </c:pt>
                <c:pt idx="1">
                  <c:v>55.26315789473685</c:v>
                </c:pt>
                <c:pt idx="2">
                  <c:v>51.960784313725497</c:v>
                </c:pt>
              </c:numCache>
            </c:numRef>
          </c:val>
          <c:extLst>
            <c:ext xmlns:c16="http://schemas.microsoft.com/office/drawing/2014/chart" uri="{C3380CC4-5D6E-409C-BE32-E72D297353CC}">
              <c16:uniqueId val="{00000004-269D-493F-8AD3-78AA89F4BE89}"/>
            </c:ext>
          </c:extLst>
        </c:ser>
        <c:ser>
          <c:idx val="6"/>
          <c:order val="6"/>
          <c:tx>
            <c:strRef>
              <c:f>'％表'!$J$4:$J$6</c:f>
              <c:strCache>
                <c:ptCount val="3"/>
                <c:pt idx="0">
                  <c:v>衣類が私の好きな香りになる</c:v>
                </c:pt>
                <c:pt idx="2">
                  <c:v>25.3 </c:v>
                </c:pt>
              </c:strCache>
            </c:strRef>
          </c:tx>
          <c:spPr>
            <a:solidFill>
              <a:schemeClr val="accent1">
                <a:lumMod val="60000"/>
              </a:schemeClr>
            </a:solidFill>
            <a:ln>
              <a:noFill/>
            </a:ln>
            <a:effectLst/>
          </c:spPr>
          <c:invertIfNegative val="0"/>
          <c:dLbls>
            <c:dLbl>
              <c:idx val="0"/>
              <c:layout>
                <c:manualLayout>
                  <c:x val="-1.6268943757584361E-2"/>
                  <c:y val="-2.7957262811006824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a:t>好きな香り</a:t>
                    </a:r>
                  </a:p>
                  <a:p>
                    <a:pPr>
                      <a:defRPr sz="1100" b="1"/>
                    </a:pPr>
                    <a:fld id="{6501E4A6-0705-406C-8376-B12755C7DD62}" type="VALUE">
                      <a:rPr lang="en-US" altLang="ja-JP" sz="1100" b="1" smtClean="0"/>
                      <a:pPr>
                        <a:defRPr sz="11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9B-423E-8823-7DADD9535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'％表'!$C$9:$C$11</c:f>
              <c:strCache>
                <c:ptCount val="3"/>
                <c:pt idx="0">
                  <c:v>２５～２９歳</c:v>
                </c:pt>
                <c:pt idx="1">
                  <c:v>３０～３４歳</c:v>
                </c:pt>
                <c:pt idx="2">
                  <c:v>３５～３９歳</c:v>
                </c:pt>
              </c:strCache>
            </c:strRef>
          </c:cat>
          <c:val>
            <c:numRef>
              <c:f>'％表'!$J$9:$J$11</c:f>
              <c:numCache>
                <c:formatCode>0.0_ </c:formatCode>
                <c:ptCount val="3"/>
                <c:pt idx="0">
                  <c:v>36.84210526315789</c:v>
                </c:pt>
                <c:pt idx="1">
                  <c:v>23.684210526315788</c:v>
                </c:pt>
                <c:pt idx="2">
                  <c:v>23.52941176470588</c:v>
                </c:pt>
              </c:numCache>
            </c:numRef>
          </c:val>
          <c:extLst>
            <c:ext xmlns:c16="http://schemas.microsoft.com/office/drawing/2014/chart" uri="{C3380CC4-5D6E-409C-BE32-E72D297353CC}">
              <c16:uniqueId val="{00000005-269D-493F-8AD3-78AA89F4BE89}"/>
            </c:ext>
          </c:extLst>
        </c:ser>
        <c:dLbls>
          <c:showLegendKey val="0"/>
          <c:showVal val="0"/>
          <c:showCatName val="0"/>
          <c:showSerName val="0"/>
          <c:showPercent val="0"/>
          <c:showBubbleSize val="0"/>
        </c:dLbls>
        <c:gapWidth val="150"/>
        <c:axId val="734240088"/>
        <c:axId val="734232544"/>
        <c:extLst>
          <c:ext xmlns:c15="http://schemas.microsoft.com/office/drawing/2012/chart" uri="{02D57815-91ED-43cb-92C2-25804820EDAC}">
            <c15:filteredBarSeries>
              <c15:ser>
                <c:idx val="1"/>
                <c:order val="1"/>
                <c:tx>
                  <c:strRef>
                    <c:extLst>
                      <c:ext uri="{02D57815-91ED-43cb-92C2-25804820EDAC}">
                        <c15:formulaRef>
                          <c15:sqref>'％表'!$E$4:$E$6</c15:sqref>
                        </c15:formulaRef>
                      </c:ext>
                    </c:extLst>
                    <c:strCache>
                      <c:ptCount val="3"/>
                      <c:pt idx="0">
                        <c:v>全体</c:v>
                      </c:pt>
                      <c:pt idx="2">
                        <c:v>293 </c:v>
                      </c:pt>
                    </c:strCache>
                  </c:strRef>
                </c:tx>
                <c:spPr>
                  <a:solidFill>
                    <a:schemeClr val="accent2"/>
                  </a:solidFill>
                  <a:ln>
                    <a:noFill/>
                  </a:ln>
                  <a:effectLst/>
                </c:spPr>
                <c:invertIfNegative val="0"/>
                <c:cat>
                  <c:strRef>
                    <c:extLst>
                      <c:ext uri="{02D57815-91ED-43cb-92C2-25804820EDAC}">
                        <c15:formulaRef>
                          <c15:sqref>'％表'!$C$9:$C$11</c15:sqref>
                        </c15:formulaRef>
                      </c:ext>
                    </c:extLst>
                    <c:strCache>
                      <c:ptCount val="3"/>
                      <c:pt idx="0">
                        <c:v>２５～２９歳</c:v>
                      </c:pt>
                      <c:pt idx="1">
                        <c:v>３０～３４歳</c:v>
                      </c:pt>
                      <c:pt idx="2">
                        <c:v>３５～３９歳</c:v>
                      </c:pt>
                    </c:strCache>
                  </c:strRef>
                </c:cat>
                <c:val>
                  <c:numRef>
                    <c:extLst>
                      <c:ext uri="{02D57815-91ED-43cb-92C2-25804820EDAC}">
                        <c15:formulaRef>
                          <c15:sqref>'％表'!$E$9:$E$11</c15:sqref>
                        </c15:formulaRef>
                      </c:ext>
                    </c:extLst>
                    <c:numCache>
                      <c:formatCode>0_ </c:formatCode>
                      <c:ptCount val="3"/>
                      <c:pt idx="0">
                        <c:v>38</c:v>
                      </c:pt>
                      <c:pt idx="1">
                        <c:v>152</c:v>
                      </c:pt>
                      <c:pt idx="2">
                        <c:v>102</c:v>
                      </c:pt>
                    </c:numCache>
                  </c:numRef>
                </c:val>
                <c:extLst>
                  <c:ext xmlns:c16="http://schemas.microsoft.com/office/drawing/2014/chart" uri="{C3380CC4-5D6E-409C-BE32-E72D297353CC}">
                    <c16:uniqueId val="{00000007-269D-493F-8AD3-78AA89F4BE8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'％表'!$K$4:$K$6</c15:sqref>
                        </c15:formulaRef>
                      </c:ext>
                    </c:extLst>
                    <c:strCache>
                      <c:ptCount val="3"/>
                      <c:pt idx="0">
                        <c:v>嫌なニオイを取り除いてくれる</c:v>
                      </c:pt>
                      <c:pt idx="2">
                        <c:v>35.8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'％表'!$C$9:$C$11</c15:sqref>
                        </c15:formulaRef>
                      </c:ext>
                    </c:extLst>
                    <c:strCache>
                      <c:ptCount val="3"/>
                      <c:pt idx="0">
                        <c:v>２５～２９歳</c:v>
                      </c:pt>
                      <c:pt idx="1">
                        <c:v>３０～３４歳</c:v>
                      </c:pt>
                      <c:pt idx="2">
                        <c:v>３５～３９歳</c:v>
                      </c:pt>
                    </c:strCache>
                  </c:strRef>
                </c:cat>
                <c:val>
                  <c:numRef>
                    <c:extLst xmlns:c15="http://schemas.microsoft.com/office/drawing/2012/chart">
                      <c:ext xmlns:c15="http://schemas.microsoft.com/office/drawing/2012/chart" uri="{02D57815-91ED-43cb-92C2-25804820EDAC}">
                        <c15:formulaRef>
                          <c15:sqref>'％表'!$K$9:$K$11</c15:sqref>
                        </c15:formulaRef>
                      </c:ext>
                    </c:extLst>
                    <c:numCache>
                      <c:formatCode>0.0_ </c:formatCode>
                      <c:ptCount val="3"/>
                      <c:pt idx="0">
                        <c:v>34.210526315789473</c:v>
                      </c:pt>
                      <c:pt idx="1">
                        <c:v>34.210526315789473</c:v>
                      </c:pt>
                      <c:pt idx="2">
                        <c:v>39.215686274509807</c:v>
                      </c:pt>
                    </c:numCache>
                  </c:numRef>
                </c:val>
                <c:extLst xmlns:c15="http://schemas.microsoft.com/office/drawing/2012/chart">
                  <c:ext xmlns:c16="http://schemas.microsoft.com/office/drawing/2014/chart" uri="{C3380CC4-5D6E-409C-BE32-E72D297353CC}">
                    <c16:uniqueId val="{00000006-269D-493F-8AD3-78AA89F4BE8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'％表'!$L$4:$L$6</c15:sqref>
                        </c15:formulaRef>
                      </c:ext>
                    </c:extLst>
                    <c:strCache>
                      <c:ptCount val="3"/>
                      <c:pt idx="0">
                        <c:v>液状である</c:v>
                      </c:pt>
                      <c:pt idx="2">
                        <c:v>29.4 </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'％表'!$C$9:$C$11</c15:sqref>
                        </c15:formulaRef>
                      </c:ext>
                    </c:extLst>
                    <c:strCache>
                      <c:ptCount val="3"/>
                      <c:pt idx="0">
                        <c:v>２５～２９歳</c:v>
                      </c:pt>
                      <c:pt idx="1">
                        <c:v>３０～３４歳</c:v>
                      </c:pt>
                      <c:pt idx="2">
                        <c:v>３５～３９歳</c:v>
                      </c:pt>
                    </c:strCache>
                  </c:strRef>
                </c:cat>
                <c:val>
                  <c:numRef>
                    <c:extLst xmlns:c15="http://schemas.microsoft.com/office/drawing/2012/chart">
                      <c:ext xmlns:c15="http://schemas.microsoft.com/office/drawing/2012/chart" uri="{02D57815-91ED-43cb-92C2-25804820EDAC}">
                        <c15:formulaRef>
                          <c15:sqref>'％表'!$L$9:$L$11</c15:sqref>
                        </c15:formulaRef>
                      </c:ext>
                    </c:extLst>
                    <c:numCache>
                      <c:formatCode>0.0_ </c:formatCode>
                      <c:ptCount val="3"/>
                      <c:pt idx="0">
                        <c:v>21.052631578947366</c:v>
                      </c:pt>
                      <c:pt idx="1">
                        <c:v>26.973684210526315</c:v>
                      </c:pt>
                      <c:pt idx="2">
                        <c:v>36.274509803921568</c:v>
                      </c:pt>
                    </c:numCache>
                  </c:numRef>
                </c:val>
                <c:extLst xmlns:c15="http://schemas.microsoft.com/office/drawing/2012/chart">
                  <c:ext xmlns:c16="http://schemas.microsoft.com/office/drawing/2014/chart" uri="{C3380CC4-5D6E-409C-BE32-E72D297353CC}">
                    <c16:uniqueId val="{00000008-269D-493F-8AD3-78AA89F4BE89}"/>
                  </c:ext>
                </c:extLst>
              </c15:ser>
            </c15:filteredBarSeries>
          </c:ext>
        </c:extLst>
      </c:barChart>
      <c:catAx>
        <c:axId val="734240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4232544"/>
        <c:crosses val="autoZero"/>
        <c:auto val="1"/>
        <c:lblAlgn val="ctr"/>
        <c:lblOffset val="100"/>
        <c:noMultiLvlLbl val="0"/>
      </c:catAx>
      <c:valAx>
        <c:axId val="734232544"/>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4240088"/>
        <c:crosses val="autoZero"/>
        <c:crossBetween val="between"/>
      </c:valAx>
      <c:spPr>
        <a:noFill/>
        <a:ln>
          <a:noFill/>
        </a:ln>
        <a:effectLst/>
      </c:spPr>
    </c:plotArea>
    <c:legend>
      <c:legendPos val="b"/>
      <c:layout>
        <c:manualLayout>
          <c:xMode val="edge"/>
          <c:yMode val="edge"/>
          <c:x val="7.2971428330910679E-2"/>
          <c:y val="0.80409003119168854"/>
          <c:w val="0.87032590409302102"/>
          <c:h val="0.1120381803752908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衣料用洗剤　重視ポイント　子年齢別</a:t>
            </a:r>
          </a:p>
        </c:rich>
      </c:tx>
      <c:layout>
        <c:manualLayout>
          <c:xMode val="edge"/>
          <c:yMode val="edge"/>
          <c:x val="0.2368148811973649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8.9165340964303674E-2"/>
          <c:y val="0.13947116628448192"/>
          <c:w val="0.88526917598806387"/>
          <c:h val="0.52180793101659506"/>
        </c:manualLayout>
      </c:layout>
      <c:barChart>
        <c:barDir val="col"/>
        <c:grouping val="clustered"/>
        <c:varyColors val="0"/>
        <c:ser>
          <c:idx val="0"/>
          <c:order val="0"/>
          <c:tx>
            <c:strRef>
              <c:f>'％表'!$F$4:$F$6</c:f>
              <c:strCache>
                <c:ptCount val="3"/>
                <c:pt idx="0">
                  <c:v>時短ができる</c:v>
                </c:pt>
                <c:pt idx="2">
                  <c:v>25.6 </c:v>
                </c:pt>
              </c:strCache>
            </c:strRef>
          </c:tx>
          <c:spPr>
            <a:solidFill>
              <a:schemeClr val="bg1">
                <a:lumMod val="50000"/>
              </a:schemeClr>
            </a:solidFill>
            <a:ln>
              <a:noFill/>
            </a:ln>
            <a:effectLst/>
          </c:spPr>
          <c:invertIfNegative val="0"/>
          <c:cat>
            <c:strRef>
              <c:f>'％表'!$C$19:$C$26</c:f>
              <c:strCache>
                <c:ptCount val="8"/>
                <c:pt idx="0">
                  <c:v>６ヶ月未満</c:v>
                </c:pt>
                <c:pt idx="1">
                  <c:v>６ヶ月－１歳未満</c:v>
                </c:pt>
                <c:pt idx="2">
                  <c:v>１歳</c:v>
                </c:pt>
                <c:pt idx="3">
                  <c:v>２歳</c:v>
                </c:pt>
                <c:pt idx="4">
                  <c:v>３歳</c:v>
                </c:pt>
                <c:pt idx="5">
                  <c:v>４歳</c:v>
                </c:pt>
                <c:pt idx="6">
                  <c:v>５歳</c:v>
                </c:pt>
                <c:pt idx="7">
                  <c:v>６歳</c:v>
                </c:pt>
              </c:strCache>
            </c:strRef>
          </c:cat>
          <c:val>
            <c:numRef>
              <c:f>'％表'!$F$19:$F$26</c:f>
              <c:numCache>
                <c:formatCode>0.0_ </c:formatCode>
                <c:ptCount val="8"/>
                <c:pt idx="0">
                  <c:v>0</c:v>
                </c:pt>
                <c:pt idx="1">
                  <c:v>8.3333333333333321</c:v>
                </c:pt>
                <c:pt idx="2">
                  <c:v>35.483870967741936</c:v>
                </c:pt>
                <c:pt idx="3">
                  <c:v>21.052631578947366</c:v>
                </c:pt>
                <c:pt idx="4">
                  <c:v>28.571428571428569</c:v>
                </c:pt>
                <c:pt idx="5">
                  <c:v>24.561403508771928</c:v>
                </c:pt>
                <c:pt idx="6">
                  <c:v>30.909090909090907</c:v>
                </c:pt>
                <c:pt idx="7">
                  <c:v>20.512820512820511</c:v>
                </c:pt>
              </c:numCache>
            </c:numRef>
          </c:val>
          <c:extLst>
            <c:ext xmlns:c16="http://schemas.microsoft.com/office/drawing/2014/chart" uri="{C3380CC4-5D6E-409C-BE32-E72D297353CC}">
              <c16:uniqueId val="{00000000-8D86-4619-ADB1-82378D46C34E}"/>
            </c:ext>
          </c:extLst>
        </c:ser>
        <c:ser>
          <c:idx val="1"/>
          <c:order val="1"/>
          <c:tx>
            <c:strRef>
              <c:f>'％表'!$G$4:$G$6</c:f>
              <c:strCache>
                <c:ptCount val="3"/>
                <c:pt idx="0">
                  <c:v>無添加である</c:v>
                </c:pt>
                <c:pt idx="2">
                  <c:v>17.1 </c:v>
                </c:pt>
              </c:strCache>
              <c:extLst xmlns:c15="http://schemas.microsoft.com/office/drawing/2012/chart"/>
            </c:strRef>
          </c:tx>
          <c:spPr>
            <a:solidFill>
              <a:schemeClr val="accent2"/>
            </a:solidFill>
            <a:ln>
              <a:noFill/>
            </a:ln>
            <a:effectLst/>
          </c:spPr>
          <c:invertIfNegative val="0"/>
          <c:dLbls>
            <c:dLbl>
              <c:idx val="1"/>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050" b="1" baseline="0" dirty="0"/>
                      <a:t>無添加</a:t>
                    </a:r>
                  </a:p>
                  <a:p>
                    <a:pPr>
                      <a:defRPr sz="1050" b="1"/>
                    </a:pPr>
                    <a:r>
                      <a:rPr lang="ja-JP" altLang="en-US" sz="1050" b="1" baseline="0" dirty="0"/>
                      <a:t> </a:t>
                    </a:r>
                    <a:fld id="{8555C236-EAB0-407B-8D09-2DB0ECC9D4E9}" type="VALUE">
                      <a:rPr lang="en-US" altLang="ja-JP" sz="1050" b="1" baseline="0"/>
                      <a:pPr>
                        <a:defRPr sz="1050" b="1"/>
                      </a:pPr>
                      <a:t>[値]</a:t>
                    </a:fld>
                    <a:endParaRPr lang="ja-JP" altLang="en-US" sz="1050" b="1" baseline="0" dirty="0"/>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26-44A5-9551-7F2CEDB00A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'％表'!$C$19:$C$26</c:f>
              <c:strCache>
                <c:ptCount val="8"/>
                <c:pt idx="0">
                  <c:v>６ヶ月未満</c:v>
                </c:pt>
                <c:pt idx="1">
                  <c:v>６ヶ月－１歳未満</c:v>
                </c:pt>
                <c:pt idx="2">
                  <c:v>１歳</c:v>
                </c:pt>
                <c:pt idx="3">
                  <c:v>２歳</c:v>
                </c:pt>
                <c:pt idx="4">
                  <c:v>３歳</c:v>
                </c:pt>
                <c:pt idx="5">
                  <c:v>４歳</c:v>
                </c:pt>
                <c:pt idx="6">
                  <c:v>５歳</c:v>
                </c:pt>
                <c:pt idx="7">
                  <c:v>６歳</c:v>
                </c:pt>
              </c:strCache>
              <c:extLst xmlns:c15="http://schemas.microsoft.com/office/drawing/2012/chart"/>
            </c:strRef>
          </c:cat>
          <c:val>
            <c:numRef>
              <c:f>'％表'!$G$19:$G$26</c:f>
              <c:numCache>
                <c:formatCode>0.0_ </c:formatCode>
                <c:ptCount val="8"/>
                <c:pt idx="0">
                  <c:v>16.666666666666664</c:v>
                </c:pt>
                <c:pt idx="1">
                  <c:v>50</c:v>
                </c:pt>
                <c:pt idx="2">
                  <c:v>19.35483870967742</c:v>
                </c:pt>
                <c:pt idx="3">
                  <c:v>13.157894736842104</c:v>
                </c:pt>
                <c:pt idx="4">
                  <c:v>24.489795918367346</c:v>
                </c:pt>
                <c:pt idx="5">
                  <c:v>21.052631578947366</c:v>
                </c:pt>
                <c:pt idx="6">
                  <c:v>7.2727272727272725</c:v>
                </c:pt>
                <c:pt idx="7">
                  <c:v>5.1282051282051277</c:v>
                </c:pt>
              </c:numCache>
              <c:extLst xmlns:c15="http://schemas.microsoft.com/office/drawing/2012/chart"/>
            </c:numRef>
          </c:val>
          <c:extLst>
            <c:ext xmlns:c16="http://schemas.microsoft.com/office/drawing/2014/chart" uri="{C3380CC4-5D6E-409C-BE32-E72D297353CC}">
              <c16:uniqueId val="{00000005-8D86-4619-ADB1-82378D46C34E}"/>
            </c:ext>
          </c:extLst>
        </c:ser>
        <c:ser>
          <c:idx val="2"/>
          <c:order val="2"/>
          <c:tx>
            <c:strRef>
              <c:f>'％表'!$H$4:$H$6</c:f>
              <c:strCache>
                <c:ptCount val="3"/>
                <c:pt idx="0">
                  <c:v>肌にやさしい仕上がりである</c:v>
                </c:pt>
                <c:pt idx="2">
                  <c:v>22.5 </c:v>
                </c:pt>
              </c:strCache>
            </c:strRef>
          </c:tx>
          <c:spPr>
            <a:solidFill>
              <a:srgbClr val="FFCCFF"/>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050" b="1" baseline="0" dirty="0"/>
                      <a:t>肌にやさしい</a:t>
                    </a:r>
                  </a:p>
                  <a:p>
                    <a:pPr>
                      <a:defRPr sz="1050" b="1"/>
                    </a:pPr>
                    <a:r>
                      <a:rPr lang="ja-JP" altLang="en-US" sz="1050" b="1" baseline="0" dirty="0"/>
                      <a:t> </a:t>
                    </a:r>
                    <a:fld id="{9EA8F321-415D-4BF2-85B8-52A305FDBC90}" type="VALUE">
                      <a:rPr lang="en-US" altLang="ja-JP" sz="1050" b="1" baseline="0"/>
                      <a:pPr>
                        <a:defRPr sz="1050" b="1"/>
                      </a:pPr>
                      <a:t>[値]</a:t>
                    </a:fld>
                    <a:endParaRPr lang="ja-JP" altLang="en-US" sz="1050" b="1" baseline="0" dirty="0"/>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26-44A5-9551-7F2CEDB00A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'％表'!$C$19:$C$26</c:f>
              <c:strCache>
                <c:ptCount val="8"/>
                <c:pt idx="0">
                  <c:v>６ヶ月未満</c:v>
                </c:pt>
                <c:pt idx="1">
                  <c:v>６ヶ月－１歳未満</c:v>
                </c:pt>
                <c:pt idx="2">
                  <c:v>１歳</c:v>
                </c:pt>
                <c:pt idx="3">
                  <c:v>２歳</c:v>
                </c:pt>
                <c:pt idx="4">
                  <c:v>３歳</c:v>
                </c:pt>
                <c:pt idx="5">
                  <c:v>４歳</c:v>
                </c:pt>
                <c:pt idx="6">
                  <c:v>５歳</c:v>
                </c:pt>
                <c:pt idx="7">
                  <c:v>６歳</c:v>
                </c:pt>
              </c:strCache>
            </c:strRef>
          </c:cat>
          <c:val>
            <c:numRef>
              <c:f>'％表'!$H$19:$H$26</c:f>
              <c:numCache>
                <c:formatCode>0.0_ </c:formatCode>
                <c:ptCount val="8"/>
                <c:pt idx="0">
                  <c:v>33.333333333333329</c:v>
                </c:pt>
                <c:pt idx="1">
                  <c:v>41.666666666666671</c:v>
                </c:pt>
                <c:pt idx="2">
                  <c:v>32.258064516129032</c:v>
                </c:pt>
                <c:pt idx="3">
                  <c:v>23.684210526315788</c:v>
                </c:pt>
                <c:pt idx="4">
                  <c:v>22.448979591836736</c:v>
                </c:pt>
                <c:pt idx="5">
                  <c:v>15.789473684210526</c:v>
                </c:pt>
                <c:pt idx="6">
                  <c:v>18.181818181818183</c:v>
                </c:pt>
                <c:pt idx="7">
                  <c:v>17.948717948717949</c:v>
                </c:pt>
              </c:numCache>
            </c:numRef>
          </c:val>
          <c:extLst>
            <c:ext xmlns:c16="http://schemas.microsoft.com/office/drawing/2014/chart" uri="{C3380CC4-5D6E-409C-BE32-E72D297353CC}">
              <c16:uniqueId val="{00000001-8D86-4619-ADB1-82378D46C34E}"/>
            </c:ext>
          </c:extLst>
        </c:ser>
        <c:ser>
          <c:idx val="3"/>
          <c:order val="3"/>
          <c:tx>
            <c:strRef>
              <c:f>'％表'!$I$4:$I$6</c:f>
              <c:strCache>
                <c:ptCount val="3"/>
                <c:pt idx="0">
                  <c:v>しっかり汚れを落としてくれる</c:v>
                </c:pt>
                <c:pt idx="2">
                  <c:v>51.5 </c:v>
                </c:pt>
              </c:strCache>
            </c:strRef>
          </c:tx>
          <c:spPr>
            <a:solidFill>
              <a:schemeClr val="accent6"/>
            </a:solidFill>
            <a:ln>
              <a:noFill/>
            </a:ln>
            <a:effectLst/>
          </c:spPr>
          <c:invertIfNegative val="0"/>
          <c:dLbls>
            <c:dLbl>
              <c:idx val="2"/>
              <c:layout>
                <c:manualLayout>
                  <c:x val="0.14642049381825889"/>
                  <c:y val="6.9893157027517153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050" b="1" baseline="0" dirty="0"/>
                      <a:t>汚れが落ちる</a:t>
                    </a:r>
                  </a:p>
                  <a:p>
                    <a:pPr>
                      <a:defRPr sz="1050" b="1"/>
                    </a:pPr>
                    <a:fld id="{9BF4021F-9231-428D-8923-4FE6884F3D40}" type="VALUE">
                      <a:rPr lang="en-US" altLang="ja-JP" sz="1050" b="1" baseline="0" smtClean="0"/>
                      <a:pPr>
                        <a:defRPr sz="105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26-44A5-9551-7F2CEDB00A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'％表'!$C$19:$C$26</c:f>
              <c:strCache>
                <c:ptCount val="8"/>
                <c:pt idx="0">
                  <c:v>６ヶ月未満</c:v>
                </c:pt>
                <c:pt idx="1">
                  <c:v>６ヶ月－１歳未満</c:v>
                </c:pt>
                <c:pt idx="2">
                  <c:v>１歳</c:v>
                </c:pt>
                <c:pt idx="3">
                  <c:v>２歳</c:v>
                </c:pt>
                <c:pt idx="4">
                  <c:v>３歳</c:v>
                </c:pt>
                <c:pt idx="5">
                  <c:v>４歳</c:v>
                </c:pt>
                <c:pt idx="6">
                  <c:v>５歳</c:v>
                </c:pt>
                <c:pt idx="7">
                  <c:v>６歳</c:v>
                </c:pt>
              </c:strCache>
            </c:strRef>
          </c:cat>
          <c:val>
            <c:numRef>
              <c:f>'％表'!$I$19:$I$26</c:f>
              <c:numCache>
                <c:formatCode>0.0_ </c:formatCode>
                <c:ptCount val="8"/>
                <c:pt idx="0">
                  <c:v>16.666666666666664</c:v>
                </c:pt>
                <c:pt idx="1">
                  <c:v>41.666666666666671</c:v>
                </c:pt>
                <c:pt idx="2">
                  <c:v>61.29032258064516</c:v>
                </c:pt>
                <c:pt idx="3">
                  <c:v>47.368421052631575</c:v>
                </c:pt>
                <c:pt idx="4">
                  <c:v>48.979591836734691</c:v>
                </c:pt>
                <c:pt idx="5">
                  <c:v>50.877192982456144</c:v>
                </c:pt>
                <c:pt idx="6">
                  <c:v>54.54545454545454</c:v>
                </c:pt>
                <c:pt idx="7">
                  <c:v>53.846153846153847</c:v>
                </c:pt>
              </c:numCache>
            </c:numRef>
          </c:val>
          <c:extLst>
            <c:ext xmlns:c16="http://schemas.microsoft.com/office/drawing/2014/chart" uri="{C3380CC4-5D6E-409C-BE32-E72D297353CC}">
              <c16:uniqueId val="{00000002-8D86-4619-ADB1-82378D46C34E}"/>
            </c:ext>
          </c:extLst>
        </c:ser>
        <c:ser>
          <c:idx val="4"/>
          <c:order val="4"/>
          <c:tx>
            <c:strRef>
              <c:f>'％表'!$J$4:$J$6</c:f>
              <c:strCache>
                <c:ptCount val="3"/>
                <c:pt idx="0">
                  <c:v>衣類が私の好きな香りになる</c:v>
                </c:pt>
                <c:pt idx="2">
                  <c:v>25.3 </c:v>
                </c:pt>
              </c:strCache>
            </c:strRef>
          </c:tx>
          <c:spPr>
            <a:solidFill>
              <a:schemeClr val="accent1">
                <a:lumMod val="75000"/>
              </a:schemeClr>
            </a:solidFill>
            <a:ln>
              <a:noFill/>
            </a:ln>
            <a:effectLst/>
          </c:spPr>
          <c:invertIfNegative val="0"/>
          <c:cat>
            <c:strRef>
              <c:f>'％表'!$C$19:$C$26</c:f>
              <c:strCache>
                <c:ptCount val="8"/>
                <c:pt idx="0">
                  <c:v>６ヶ月未満</c:v>
                </c:pt>
                <c:pt idx="1">
                  <c:v>６ヶ月－１歳未満</c:v>
                </c:pt>
                <c:pt idx="2">
                  <c:v>１歳</c:v>
                </c:pt>
                <c:pt idx="3">
                  <c:v>２歳</c:v>
                </c:pt>
                <c:pt idx="4">
                  <c:v>３歳</c:v>
                </c:pt>
                <c:pt idx="5">
                  <c:v>４歳</c:v>
                </c:pt>
                <c:pt idx="6">
                  <c:v>５歳</c:v>
                </c:pt>
                <c:pt idx="7">
                  <c:v>６歳</c:v>
                </c:pt>
              </c:strCache>
            </c:strRef>
          </c:cat>
          <c:val>
            <c:numRef>
              <c:f>'％表'!$J$19:$J$26</c:f>
              <c:numCache>
                <c:formatCode>0.0_ </c:formatCode>
                <c:ptCount val="8"/>
                <c:pt idx="0">
                  <c:v>0</c:v>
                </c:pt>
                <c:pt idx="1">
                  <c:v>16.666666666666664</c:v>
                </c:pt>
                <c:pt idx="2">
                  <c:v>48.387096774193552</c:v>
                </c:pt>
                <c:pt idx="3">
                  <c:v>23.684210526315788</c:v>
                </c:pt>
                <c:pt idx="4">
                  <c:v>22.448979591836736</c:v>
                </c:pt>
                <c:pt idx="5">
                  <c:v>24.561403508771928</c:v>
                </c:pt>
                <c:pt idx="6">
                  <c:v>25.454545454545453</c:v>
                </c:pt>
                <c:pt idx="7">
                  <c:v>20.512820512820511</c:v>
                </c:pt>
              </c:numCache>
            </c:numRef>
          </c:val>
          <c:extLst>
            <c:ext xmlns:c16="http://schemas.microsoft.com/office/drawing/2014/chart" uri="{C3380CC4-5D6E-409C-BE32-E72D297353CC}">
              <c16:uniqueId val="{00000003-8D86-4619-ADB1-82378D46C34E}"/>
            </c:ext>
          </c:extLst>
        </c:ser>
        <c:dLbls>
          <c:showLegendKey val="0"/>
          <c:showVal val="0"/>
          <c:showCatName val="0"/>
          <c:showSerName val="0"/>
          <c:showPercent val="0"/>
          <c:showBubbleSize val="0"/>
        </c:dLbls>
        <c:gapWidth val="150"/>
        <c:axId val="734240088"/>
        <c:axId val="734232544"/>
        <c:extLst>
          <c:ext xmlns:c15="http://schemas.microsoft.com/office/drawing/2012/chart" uri="{02D57815-91ED-43cb-92C2-25804820EDAC}">
            <c15:filteredBarSeries>
              <c15:ser>
                <c:idx val="5"/>
                <c:order val="5"/>
                <c:tx>
                  <c:strRef>
                    <c:extLst>
                      <c:ext uri="{02D57815-91ED-43cb-92C2-25804820EDAC}">
                        <c15:formulaRef>
                          <c15:sqref>'％表'!$K$4:$K$6</c15:sqref>
                        </c15:formulaRef>
                      </c:ext>
                    </c:extLst>
                    <c:strCache>
                      <c:ptCount val="3"/>
                      <c:pt idx="0">
                        <c:v>嫌なニオイを取り除いてくれる</c:v>
                      </c:pt>
                      <c:pt idx="2">
                        <c:v>35.8 </c:v>
                      </c:pt>
                    </c:strCache>
                  </c:strRef>
                </c:tx>
                <c:spPr>
                  <a:solidFill>
                    <a:schemeClr val="accent6"/>
                  </a:solidFill>
                  <a:ln>
                    <a:noFill/>
                  </a:ln>
                  <a:effectLst/>
                </c:spPr>
                <c:invertIfNegative val="0"/>
                <c:cat>
                  <c:strRef>
                    <c:extLst>
                      <c:ext uri="{02D57815-91ED-43cb-92C2-25804820EDAC}">
                        <c15:formulaRef>
                          <c15:sqref>'％表'!$C$19:$C$26</c15:sqref>
                        </c15:formulaRef>
                      </c:ext>
                    </c:extLst>
                    <c:strCache>
                      <c:ptCount val="8"/>
                      <c:pt idx="0">
                        <c:v>６ヶ月未満</c:v>
                      </c:pt>
                      <c:pt idx="1">
                        <c:v>６ヶ月－１歳未満</c:v>
                      </c:pt>
                      <c:pt idx="2">
                        <c:v>１歳</c:v>
                      </c:pt>
                      <c:pt idx="3">
                        <c:v>２歳</c:v>
                      </c:pt>
                      <c:pt idx="4">
                        <c:v>３歳</c:v>
                      </c:pt>
                      <c:pt idx="5">
                        <c:v>４歳</c:v>
                      </c:pt>
                      <c:pt idx="6">
                        <c:v>５歳</c:v>
                      </c:pt>
                      <c:pt idx="7">
                        <c:v>６歳</c:v>
                      </c:pt>
                    </c:strCache>
                  </c:strRef>
                </c:cat>
                <c:val>
                  <c:numRef>
                    <c:extLst>
                      <c:ext uri="{02D57815-91ED-43cb-92C2-25804820EDAC}">
                        <c15:formulaRef>
                          <c15:sqref>'％表'!$K$19:$K$26</c15:sqref>
                        </c15:formulaRef>
                      </c:ext>
                    </c:extLst>
                    <c:numCache>
                      <c:formatCode>0.0_ </c:formatCode>
                      <c:ptCount val="8"/>
                      <c:pt idx="0">
                        <c:v>50</c:v>
                      </c:pt>
                      <c:pt idx="1">
                        <c:v>41.666666666666671</c:v>
                      </c:pt>
                      <c:pt idx="2">
                        <c:v>54.838709677419352</c:v>
                      </c:pt>
                      <c:pt idx="3">
                        <c:v>28.947368421052634</c:v>
                      </c:pt>
                      <c:pt idx="4">
                        <c:v>30.612244897959183</c:v>
                      </c:pt>
                      <c:pt idx="5">
                        <c:v>38.596491228070171</c:v>
                      </c:pt>
                      <c:pt idx="6">
                        <c:v>41.818181818181813</c:v>
                      </c:pt>
                      <c:pt idx="7">
                        <c:v>23.076923076923077</c:v>
                      </c:pt>
                    </c:numCache>
                  </c:numRef>
                </c:val>
                <c:extLst>
                  <c:ext xmlns:c16="http://schemas.microsoft.com/office/drawing/2014/chart" uri="{C3380CC4-5D6E-409C-BE32-E72D297353CC}">
                    <c16:uniqueId val="{00000004-8D86-4619-ADB1-82378D46C34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'％表'!$L$4:$L$6</c15:sqref>
                        </c15:formulaRef>
                      </c:ext>
                    </c:extLst>
                    <c:strCache>
                      <c:ptCount val="3"/>
                      <c:pt idx="0">
                        <c:v>液状である</c:v>
                      </c:pt>
                      <c:pt idx="2">
                        <c:v>29.4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'％表'!$C$19:$C$26</c15:sqref>
                        </c15:formulaRef>
                      </c:ext>
                    </c:extLst>
                    <c:strCache>
                      <c:ptCount val="8"/>
                      <c:pt idx="0">
                        <c:v>６ヶ月未満</c:v>
                      </c:pt>
                      <c:pt idx="1">
                        <c:v>６ヶ月－１歳未満</c:v>
                      </c:pt>
                      <c:pt idx="2">
                        <c:v>１歳</c:v>
                      </c:pt>
                      <c:pt idx="3">
                        <c:v>２歳</c:v>
                      </c:pt>
                      <c:pt idx="4">
                        <c:v>３歳</c:v>
                      </c:pt>
                      <c:pt idx="5">
                        <c:v>４歳</c:v>
                      </c:pt>
                      <c:pt idx="6">
                        <c:v>５歳</c:v>
                      </c:pt>
                      <c:pt idx="7">
                        <c:v>６歳</c:v>
                      </c:pt>
                    </c:strCache>
                  </c:strRef>
                </c:cat>
                <c:val>
                  <c:numRef>
                    <c:extLst xmlns:c15="http://schemas.microsoft.com/office/drawing/2012/chart">
                      <c:ext xmlns:c15="http://schemas.microsoft.com/office/drawing/2012/chart" uri="{02D57815-91ED-43cb-92C2-25804820EDAC}">
                        <c15:formulaRef>
                          <c15:sqref>'％表'!$L$19:$L$26</c15:sqref>
                        </c15:formulaRef>
                      </c:ext>
                    </c:extLst>
                    <c:numCache>
                      <c:formatCode>0.0_ </c:formatCode>
                      <c:ptCount val="8"/>
                      <c:pt idx="0">
                        <c:v>33.333333333333329</c:v>
                      </c:pt>
                      <c:pt idx="1">
                        <c:v>33.333333333333329</c:v>
                      </c:pt>
                      <c:pt idx="2">
                        <c:v>35.483870967741936</c:v>
                      </c:pt>
                      <c:pt idx="3">
                        <c:v>23.684210526315788</c:v>
                      </c:pt>
                      <c:pt idx="4">
                        <c:v>40.816326530612244</c:v>
                      </c:pt>
                      <c:pt idx="5">
                        <c:v>19.298245614035086</c:v>
                      </c:pt>
                      <c:pt idx="6">
                        <c:v>41.818181818181813</c:v>
                      </c:pt>
                      <c:pt idx="7">
                        <c:v>15.384615384615385</c:v>
                      </c:pt>
                    </c:numCache>
                  </c:numRef>
                </c:val>
                <c:extLst xmlns:c15="http://schemas.microsoft.com/office/drawing/2012/chart">
                  <c:ext xmlns:c16="http://schemas.microsoft.com/office/drawing/2014/chart" uri="{C3380CC4-5D6E-409C-BE32-E72D297353CC}">
                    <c16:uniqueId val="{00000006-8D86-4619-ADB1-82378D46C34E}"/>
                  </c:ext>
                </c:extLst>
              </c15:ser>
            </c15:filteredBarSeries>
          </c:ext>
        </c:extLst>
      </c:barChart>
      <c:catAx>
        <c:axId val="734240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4232544"/>
        <c:crosses val="autoZero"/>
        <c:auto val="1"/>
        <c:lblAlgn val="ctr"/>
        <c:lblOffset val="100"/>
        <c:noMultiLvlLbl val="0"/>
      </c:catAx>
      <c:valAx>
        <c:axId val="73423254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4240088"/>
        <c:crosses val="autoZero"/>
        <c:crossBetween val="between"/>
      </c:valAx>
      <c:spPr>
        <a:noFill/>
        <a:ln>
          <a:noFill/>
        </a:ln>
        <a:effectLst/>
      </c:spPr>
    </c:plotArea>
    <c:legend>
      <c:legendPos val="b"/>
      <c:layout>
        <c:manualLayout>
          <c:xMode val="edge"/>
          <c:yMode val="edge"/>
          <c:x val="0.16361268640888044"/>
          <c:y val="0.7980991891607585"/>
          <c:w val="0.8006018594176596"/>
          <c:h val="0.1120381803752908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0F7FE-3587-4132-851E-51BF59AA9FEE}"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1F4EE-CB4C-4B9D-84D1-6F6838D9A4C9}" type="slidenum">
              <a:rPr kumimoji="1" lang="ja-JP" altLang="en-US" smtClean="0"/>
              <a:t>‹#›</a:t>
            </a:fld>
            <a:endParaRPr kumimoji="1" lang="ja-JP" altLang="en-US"/>
          </a:p>
        </p:txBody>
      </p:sp>
    </p:spTree>
    <p:extLst>
      <p:ext uri="{BB962C8B-B14F-4D97-AF65-F5344CB8AC3E}">
        <p14:creationId xmlns:p14="http://schemas.microsoft.com/office/powerpoint/2010/main" val="1709402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28E9F-DA9A-49B9-8BAC-68E8C87AA7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58DB7C-0EAA-4A0A-8263-41F4F680B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F7192D4-185B-4092-989C-48F2A13812F2}"/>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5" name="フッター プレースホルダー 4">
            <a:extLst>
              <a:ext uri="{FF2B5EF4-FFF2-40B4-BE49-F238E27FC236}">
                <a16:creationId xmlns:a16="http://schemas.microsoft.com/office/drawing/2014/main" id="{ACD3D745-C795-4D25-A3A4-CEAC72F39B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0C57F9-91BC-4930-A8B6-DEC93331723D}"/>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20769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DDDD3-9508-4296-AFE2-F53E7C53DEF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4B8B18-4C4E-4C2E-AC1F-852C8126B81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1C8CAF-B8A2-4B82-B7FB-0FB54DA3D433}"/>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5" name="フッター プレースホルダー 4">
            <a:extLst>
              <a:ext uri="{FF2B5EF4-FFF2-40B4-BE49-F238E27FC236}">
                <a16:creationId xmlns:a16="http://schemas.microsoft.com/office/drawing/2014/main" id="{5E63F0D1-8CFE-435A-8ABF-BEAA0BAD6A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5D3474-043A-4239-B190-8AACE7A30958}"/>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68521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A76E3E-02B7-40AA-B7EA-84A63675690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3A3B9E-764C-4C0F-8FEC-650B2EAD9B7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D1BE3D-AA55-4A23-86CA-96853573B809}"/>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5" name="フッター プレースホルダー 4">
            <a:extLst>
              <a:ext uri="{FF2B5EF4-FFF2-40B4-BE49-F238E27FC236}">
                <a16:creationId xmlns:a16="http://schemas.microsoft.com/office/drawing/2014/main" id="{8E2B49F0-810C-42DB-A3F4-86264BE1D8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BBAE57-1CA1-4A24-8B60-A7546878C455}"/>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14457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基本スライド">
    <p:spTree>
      <p:nvGrpSpPr>
        <p:cNvPr id="1" name=""/>
        <p:cNvGrpSpPr/>
        <p:nvPr/>
      </p:nvGrpSpPr>
      <p:grpSpPr>
        <a:xfrm>
          <a:off x="0" y="0"/>
          <a:ext cx="0" cy="0"/>
          <a:chOff x="0" y="0"/>
          <a:chExt cx="0" cy="0"/>
        </a:xfrm>
      </p:grpSpPr>
      <p:graphicFrame>
        <p:nvGraphicFramePr>
          <p:cNvPr id="3" name="Object 721"/>
          <p:cNvGraphicFramePr>
            <a:graphicFrameLocks noChangeAspect="1"/>
          </p:cNvGraphicFramePr>
          <p:nvPr>
            <p:custDataLst>
              <p:tags r:id="rId2"/>
            </p:custData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spid="_x0000_s1221" name="think-cell Slide" r:id="rId4" imgW="360" imgH="360" progId="TCLayout.ActiveDocument.1">
                  <p:embed/>
                </p:oleObj>
              </mc:Choice>
              <mc:Fallback>
                <p:oleObj name="think-cell Slide" r:id="rId4" imgW="360" imgH="360" progId="TCLayout.ActiveDocument.1">
                  <p:embed/>
                  <p:pic>
                    <p:nvPicPr>
                      <p:cNvPr id="3" name="Object 7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 y="1626"/>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McK 1. On-page tracker" hidden="1"/>
          <p:cNvSpPr>
            <a:spLocks noChangeArrowheads="1"/>
          </p:cNvSpPr>
          <p:nvPr/>
        </p:nvSpPr>
        <p:spPr bwMode="auto">
          <a:xfrm>
            <a:off x="161990" y="27537"/>
            <a:ext cx="477695" cy="123560"/>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803" b="0" dirty="0">
                <a:solidFill>
                  <a:srgbClr val="808080"/>
                </a:solidFill>
                <a:latin typeface="Meiryo UI"/>
                <a:ea typeface="Meiryo UI"/>
                <a:sym typeface="Meiryo UI"/>
              </a:rPr>
              <a:t>TRACKER</a:t>
            </a:r>
          </a:p>
        </p:txBody>
      </p:sp>
      <p:sp>
        <p:nvSpPr>
          <p:cNvPr id="5" name="McK 3. Unit of measure" hidden="1"/>
          <p:cNvSpPr txBox="1">
            <a:spLocks noChangeArrowheads="1"/>
          </p:cNvSpPr>
          <p:nvPr/>
        </p:nvSpPr>
        <p:spPr bwMode="auto">
          <a:xfrm>
            <a:off x="161988" y="542618"/>
            <a:ext cx="4973989" cy="123560"/>
          </a:xfrm>
          <a:prstGeom prst="rect">
            <a:avLst/>
          </a:prstGeom>
          <a:noFill/>
          <a:ln>
            <a:noFill/>
          </a:ln>
          <a:effectLst/>
        </p:spPr>
        <p:txBody>
          <a:bodyPr lIns="0" tIns="0" rIns="0" bIns="0">
            <a:spAutoFit/>
          </a:bodyPr>
          <a:lstStyle>
            <a:lvl1pPr algn="l" defTabSz="895350">
              <a:defRPr sz="2400">
                <a:solidFill>
                  <a:schemeClr val="tx1"/>
                </a:solidFill>
                <a:latin typeface="Arial" charset="0"/>
              </a:defRPr>
            </a:lvl1pPr>
            <a:lvl2pPr marL="447675" algn="l" defTabSz="895350">
              <a:defRPr sz="2400">
                <a:solidFill>
                  <a:schemeClr val="tx1"/>
                </a:solidFill>
                <a:latin typeface="Arial" charset="0"/>
              </a:defRPr>
            </a:lvl2pPr>
            <a:lvl3pPr marL="895350" algn="l" defTabSz="895350">
              <a:defRPr sz="2400">
                <a:solidFill>
                  <a:schemeClr val="tx1"/>
                </a:solidFill>
                <a:latin typeface="Arial" charset="0"/>
              </a:defRPr>
            </a:lvl3pPr>
            <a:lvl4pPr marL="1344613" algn="l" defTabSz="895350">
              <a:defRPr sz="2400">
                <a:solidFill>
                  <a:schemeClr val="tx1"/>
                </a:solidFill>
                <a:latin typeface="Arial" charset="0"/>
              </a:defRPr>
            </a:lvl4pPr>
            <a:lvl5pPr marL="1792288" algn="l"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kumimoji="0" lang="ja-JP" altLang="en-US" sz="803" dirty="0">
                <a:solidFill>
                  <a:srgbClr val="808080"/>
                </a:solidFill>
                <a:latin typeface="Meiryo UI"/>
                <a:ea typeface="Meiryo UI"/>
                <a:sym typeface="Meiryo UI"/>
              </a:rPr>
              <a:t>単位</a:t>
            </a:r>
          </a:p>
        </p:txBody>
      </p:sp>
      <p:grpSp>
        <p:nvGrpSpPr>
          <p:cNvPr id="6" name="ACET" hidden="1"/>
          <p:cNvGrpSpPr>
            <a:grpSpLocks/>
          </p:cNvGrpSpPr>
          <p:nvPr/>
        </p:nvGrpSpPr>
        <p:grpSpPr bwMode="auto">
          <a:xfrm>
            <a:off x="1976208" y="1367069"/>
            <a:ext cx="5801189" cy="301273"/>
            <a:chOff x="915" y="844"/>
            <a:chExt cx="2686" cy="186"/>
          </a:xfrm>
        </p:grpSpPr>
        <p:cxnSp>
          <p:nvCxnSpPr>
            <p:cNvPr id="7"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 name="AutoShape 250" hidden="1"/>
            <p:cNvSpPr>
              <a:spLocks noChangeArrowheads="1"/>
            </p:cNvSpPr>
            <p:nvPr/>
          </p:nvSpPr>
          <p:spPr bwMode="auto">
            <a:xfrm>
              <a:off x="915" y="844"/>
              <a:ext cx="2686" cy="186"/>
            </a:xfrm>
            <a:prstGeom prst="leftRightArrow">
              <a:avLst>
                <a:gd name="adj1" fmla="val 100000"/>
                <a:gd name="adj2" fmla="val 0"/>
              </a:avLst>
            </a:prstGeom>
            <a:noFill/>
            <a:ln>
              <a:noFill/>
            </a:ln>
            <a:effectLst/>
          </p:spPr>
          <p:txBody>
            <a:bodyPr lIns="0" tIns="0" rIns="0" bIns="18288" anchor="b">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ja-JP" altLang="en-US" sz="918" dirty="0">
                  <a:solidFill>
                    <a:srgbClr val="000000"/>
                  </a:solidFill>
                  <a:latin typeface="Meiryo UI"/>
                  <a:ea typeface="Meiryo UI"/>
                  <a:sym typeface="Meiryo UI"/>
                </a:rPr>
                <a:t>サブタイトル</a:t>
              </a:r>
            </a:p>
            <a:p>
              <a:pPr eaLnBrk="1" fontAlgn="base" hangingPunct="1">
                <a:spcBef>
                  <a:spcPct val="0"/>
                </a:spcBef>
                <a:spcAft>
                  <a:spcPct val="0"/>
                </a:spcAft>
                <a:defRPr/>
              </a:pPr>
              <a:r>
                <a:rPr kumimoji="0" lang="ja-JP" altLang="en-US" sz="918" b="0" dirty="0">
                  <a:solidFill>
                    <a:srgbClr val="808080"/>
                  </a:solidFill>
                  <a:latin typeface="Meiryo UI"/>
                  <a:ea typeface="Meiryo UI"/>
                  <a:sym typeface="Meiryo UI"/>
                </a:rPr>
                <a:t>単位</a:t>
              </a:r>
            </a:p>
          </p:txBody>
        </p:sp>
      </p:grpSp>
      <p:sp>
        <p:nvSpPr>
          <p:cNvPr id="9" name="Working Draft" hidden="1"/>
          <p:cNvSpPr txBox="1">
            <a:spLocks noChangeArrowheads="1"/>
          </p:cNvSpPr>
          <p:nvPr/>
        </p:nvSpPr>
        <p:spPr bwMode="auto">
          <a:xfrm rot="5400000">
            <a:off x="11525500" y="2794308"/>
            <a:ext cx="1142942" cy="52963"/>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344" b="0" dirty="0">
                <a:solidFill>
                  <a:srgbClr val="000000"/>
                </a:solidFill>
                <a:latin typeface="Meiryo UI"/>
                <a:ea typeface="Meiryo UI"/>
                <a:sym typeface="Meiryo UI"/>
              </a:rPr>
              <a:t>Working Draft ▲ Last Modified 2012/03/21 19:31:59</a:t>
            </a:r>
            <a:endParaRPr kumimoji="0" lang="en-US" altLang="ja-JP" sz="918" b="0" dirty="0">
              <a:solidFill>
                <a:srgbClr val="000000"/>
              </a:solidFill>
              <a:latin typeface="Meiryo UI"/>
              <a:ea typeface="Meiryo UI"/>
              <a:sym typeface="Meiryo UI"/>
            </a:endParaRPr>
          </a:p>
        </p:txBody>
      </p:sp>
      <p:sp>
        <p:nvSpPr>
          <p:cNvPr id="10" name="Printed" hidden="1"/>
          <p:cNvSpPr txBox="1">
            <a:spLocks noChangeArrowheads="1"/>
          </p:cNvSpPr>
          <p:nvPr/>
        </p:nvSpPr>
        <p:spPr bwMode="auto">
          <a:xfrm rot="5400000">
            <a:off x="11777972" y="4324966"/>
            <a:ext cx="637995" cy="52963"/>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344" b="0" dirty="0">
                <a:solidFill>
                  <a:srgbClr val="000000"/>
                </a:solidFill>
                <a:latin typeface="Meiryo UI"/>
                <a:ea typeface="Meiryo UI"/>
                <a:sym typeface="Meiryo UI"/>
              </a:rPr>
              <a:t>Printed 2012/03/21 16:22:05</a:t>
            </a:r>
            <a:endParaRPr kumimoji="0" lang="en-US" altLang="ja-JP" sz="918" b="0" dirty="0">
              <a:solidFill>
                <a:srgbClr val="000000"/>
              </a:solidFill>
              <a:latin typeface="Meiryo UI"/>
              <a:ea typeface="Meiryo UI"/>
              <a:sym typeface="Meiryo UI"/>
            </a:endParaRPr>
          </a:p>
        </p:txBody>
      </p:sp>
      <p:cxnSp>
        <p:nvCxnSpPr>
          <p:cNvPr id="11" name="直線コネクタ 24"/>
          <p:cNvCxnSpPr>
            <a:cxnSpLocks noChangeShapeType="1"/>
          </p:cNvCxnSpPr>
          <p:nvPr userDrawn="1"/>
        </p:nvCxnSpPr>
        <p:spPr bwMode="auto">
          <a:xfrm>
            <a:off x="0" y="668843"/>
            <a:ext cx="12192000"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2" name="スライド番号プレースホルダ 3"/>
          <p:cNvSpPr txBox="1">
            <a:spLocks/>
          </p:cNvSpPr>
          <p:nvPr userDrawn="1"/>
        </p:nvSpPr>
        <p:spPr bwMode="auto">
          <a:xfrm>
            <a:off x="11710976" y="-2076"/>
            <a:ext cx="480000" cy="360000"/>
          </a:xfrm>
          <a:prstGeom prst="rect">
            <a:avLst/>
          </a:prstGeom>
          <a:solidFill>
            <a:schemeClr val="tx1"/>
          </a:solidFill>
          <a:ln>
            <a:noFill/>
            <a:miter lim="800000"/>
            <a:headEnd/>
            <a:tailEnd/>
          </a:ln>
          <a:effectLst/>
        </p:spPr>
        <p:txBody>
          <a:bodyPr wrap="none" lIns="0" tIns="0" rIns="0" bIns="0"/>
          <a:lstStyle/>
          <a:p>
            <a:pPr algn="ctr" fontAlgn="base">
              <a:spcBef>
                <a:spcPct val="0"/>
              </a:spcBef>
              <a:spcAft>
                <a:spcPct val="0"/>
              </a:spcAft>
              <a:defRPr/>
            </a:pPr>
            <a:endParaRPr kumimoji="0" lang="ja-JP" altLang="en-US" sz="1013" b="1" dirty="0">
              <a:solidFill>
                <a:srgbClr val="FFFFFF"/>
              </a:solidFill>
              <a:latin typeface="Meiryo UI" panose="020B0604030504040204" pitchFamily="50" charset="-128"/>
              <a:ea typeface="Meiryo UI" panose="020B0604030504040204" pitchFamily="50" charset="-128"/>
              <a:sym typeface="Meiryo UI"/>
            </a:endParaRPr>
          </a:p>
        </p:txBody>
      </p:sp>
      <p:sp>
        <p:nvSpPr>
          <p:cNvPr id="13" name="Rectangle 280"/>
          <p:cNvSpPr txBox="1">
            <a:spLocks noChangeArrowheads="1"/>
          </p:cNvSpPr>
          <p:nvPr userDrawn="1"/>
        </p:nvSpPr>
        <p:spPr bwMode="auto">
          <a:xfrm>
            <a:off x="11746881" y="15955"/>
            <a:ext cx="408199" cy="323949"/>
          </a:xfrm>
          <a:prstGeom prst="rect">
            <a:avLst/>
          </a:prstGeom>
          <a:noFill/>
          <a:ln>
            <a:noFill/>
          </a:ln>
          <a:effectLst/>
        </p:spPr>
        <p:txBody>
          <a:bodyPr wrap="none" lIns="0" tIns="0" rIns="0" bIns="0"/>
          <a:lstStyle>
            <a:lvl1pPr eaLnBrk="0" hangingPunct="0">
              <a:defRPr sz="12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2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2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2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2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fld id="{41F965B9-0827-41CC-9B78-8F87531CEB16}" type="slidenum">
              <a:rPr kumimoji="0" lang="ja-JP" altLang="en-US" sz="1034">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pPr algn="ctr" eaLnBrk="1" fontAlgn="base" hangingPunct="1">
                <a:spcBef>
                  <a:spcPct val="0"/>
                </a:spcBef>
                <a:spcAft>
                  <a:spcPct val="0"/>
                </a:spcAft>
              </a:pPr>
              <a:t>‹#›</a:t>
            </a:fld>
            <a:endParaRPr kumimoji="0" lang="en-US" altLang="ja-JP" sz="803" b="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2" name="タイトル 1"/>
          <p:cNvSpPr>
            <a:spLocks noGrp="1"/>
          </p:cNvSpPr>
          <p:nvPr>
            <p:ph type="title"/>
          </p:nvPr>
        </p:nvSpPr>
        <p:spPr>
          <a:xfrm>
            <a:off x="349205" y="135674"/>
            <a:ext cx="11520000" cy="540000"/>
          </a:xfrm>
          <a:prstGeom prst="rect">
            <a:avLst/>
          </a:prstGeom>
        </p:spPr>
        <p:txBody>
          <a:bodyPr lIns="0" tIns="72000" rIns="0" bIns="72000" anchor="ctr"/>
          <a:lstStyle>
            <a:lvl1pPr>
              <a:defRPr sz="1575">
                <a:solidFill>
                  <a:srgbClr val="0070C0"/>
                </a:solidFill>
                <a:latin typeface="Meiryo UI"/>
                <a:ea typeface="Meiryo UI"/>
                <a:sym typeface="Meiryo UI"/>
              </a:defRPr>
            </a:lvl1pPr>
          </a:lstStyle>
          <a:p>
            <a:r>
              <a:rPr lang="ja-JP" altLang="en-US" dirty="0"/>
              <a:t>マスター タイトルの書式設定</a:t>
            </a:r>
          </a:p>
        </p:txBody>
      </p:sp>
      <p:sp>
        <p:nvSpPr>
          <p:cNvPr id="15" name="テキスト ボックス 32"/>
          <p:cNvSpPr txBox="1"/>
          <p:nvPr userDrawn="1"/>
        </p:nvSpPr>
        <p:spPr>
          <a:xfrm>
            <a:off x="7860225" y="-2076"/>
            <a:ext cx="3840000" cy="164006"/>
          </a:xfrm>
          <a:prstGeom prst="rect">
            <a:avLst/>
          </a:prstGeom>
          <a:noFill/>
        </p:spPr>
        <p:txBody>
          <a:bodyPr wrap="square" lIns="20250" tIns="20250" rIns="20250" bIns="20250" rtlCol="0">
            <a:spAutoFit/>
          </a:bodyPr>
          <a:lstStyle/>
          <a:p>
            <a:pPr algn="l"/>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  Copyright</a:t>
            </a:r>
            <a:r>
              <a:rPr lang="ja-JP" altLang="en-US" sz="80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Benesse Corporation. /</a:t>
            </a:r>
            <a:r>
              <a:rPr lang="ja-JP" altLang="en-US" sz="800" baseline="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Strictly Confidential.</a:t>
            </a:r>
            <a:endParaRPr lang="ja-JP" altLang="en-US" sz="800" dirty="0">
              <a:solidFill>
                <a:srgbClr val="FF0000"/>
              </a:solidFill>
              <a:latin typeface="Meiryo UI" panose="020B0604030504040204" pitchFamily="50" charset="-128"/>
              <a:ea typeface="Meiryo UI" panose="020B0604030504040204" pitchFamily="50" charset="-128"/>
              <a:cs typeface="メイリオ" pitchFamily="50" charset="-128"/>
            </a:endParaRPr>
          </a:p>
        </p:txBody>
      </p:sp>
      <p:sp>
        <p:nvSpPr>
          <p:cNvPr id="21" name="テキスト プレースホルダー 12"/>
          <p:cNvSpPr>
            <a:spLocks noGrp="1"/>
          </p:cNvSpPr>
          <p:nvPr>
            <p:ph type="body" sz="quarter" idx="10" hasCustomPrompt="1"/>
          </p:nvPr>
        </p:nvSpPr>
        <p:spPr>
          <a:xfrm>
            <a:off x="358357" y="683615"/>
            <a:ext cx="11498283" cy="276999"/>
          </a:xfrm>
          <a:prstGeom prst="rect">
            <a:avLst/>
          </a:prstGeom>
          <a:ln>
            <a:noFill/>
          </a:ln>
        </p:spPr>
        <p:txBody>
          <a:bodyPr wrap="square">
            <a:spAutoFit/>
          </a:bodyPr>
          <a:lstStyle>
            <a:lvl1pPr marL="121500" marR="0" indent="-121500" algn="l" defTabSz="504010" rtl="0" eaLnBrk="1" fontAlgn="base" latinLnBrk="0" hangingPunct="1">
              <a:lnSpc>
                <a:spcPct val="100000"/>
              </a:lnSpc>
              <a:spcBef>
                <a:spcPts val="169"/>
              </a:spcBef>
              <a:spcAft>
                <a:spcPct val="0"/>
              </a:spcAft>
              <a:buClr>
                <a:srgbClr val="0070C0"/>
              </a:buClr>
              <a:buSzTx/>
              <a:buFont typeface="Wingdings" panose="05000000000000000000" pitchFamily="2" charset="2"/>
              <a:buChar char="l"/>
              <a:tabLst>
                <a:tab pos="4542731" algn="r"/>
              </a:tabLst>
              <a:defRPr sz="1200"/>
            </a:lvl1pPr>
          </a:lstStyle>
          <a:p>
            <a:pPr marL="121500" marR="0" lvl="0" indent="-121500" algn="l" defTabSz="504010" rtl="0" eaLnBrk="1" fontAlgn="base" latinLnBrk="0" hangingPunct="1">
              <a:lnSpc>
                <a:spcPct val="100000"/>
              </a:lnSpc>
              <a:spcBef>
                <a:spcPts val="169"/>
              </a:spcBef>
              <a:spcAft>
                <a:spcPct val="0"/>
              </a:spcAft>
              <a:buClr>
                <a:srgbClr val="0070C0"/>
              </a:buClr>
              <a:buSzTx/>
              <a:buFont typeface="Wingdings" panose="05000000000000000000" pitchFamily="2" charset="2"/>
              <a:buChar char="l"/>
              <a:tabLst>
                <a:tab pos="4542731" algn="r"/>
              </a:tabLst>
              <a:defRPr/>
            </a:pPr>
            <a:r>
              <a:rPr lang="ja-JP" altLang="en-US" dirty="0">
                <a:solidFill>
                  <a:srgbClr val="000000"/>
                </a:solidFill>
                <a:latin typeface="Meiryo UI" pitchFamily="50" charset="-128"/>
                <a:ea typeface="Meiryo UI" pitchFamily="50" charset="-128"/>
                <a:cs typeface="Meiryo UI" pitchFamily="50" charset="-128"/>
              </a:rPr>
              <a:t>スライド結論</a:t>
            </a:r>
            <a:r>
              <a:rPr lang="ja-JP" altLang="en-US" dirty="0" err="1">
                <a:solidFill>
                  <a:srgbClr val="000000"/>
                </a:solidFill>
                <a:latin typeface="Meiryo UI" pitchFamily="50" charset="-128"/>
                <a:ea typeface="Meiryo UI" pitchFamily="50" charset="-128"/>
                <a:cs typeface="Meiryo UI" pitchFamily="50" charset="-128"/>
              </a:rPr>
              <a:t>あ</a:t>
            </a:r>
            <a:r>
              <a:rPr lang="ja-JP" altLang="en-US" dirty="0">
                <a:solidFill>
                  <a:srgbClr val="000000"/>
                </a:solidFill>
                <a:latin typeface="Meiryo UI" pitchFamily="50" charset="-128"/>
                <a:ea typeface="Meiryo UI" pitchFamily="50" charset="-128"/>
                <a:cs typeface="Meiryo UI" pitchFamily="50" charset="-128"/>
              </a:rPr>
              <a:t>ああああああああああああああああああああああああああああああああああああ</a:t>
            </a:r>
            <a:endParaRPr lang="en-US" altLang="ja-JP" dirty="0">
              <a:solidFill>
                <a:srgbClr val="000000"/>
              </a:solidFill>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9FA548F2-D8D5-437C-9A6F-870087204E1B}"/>
              </a:ext>
            </a:extLst>
          </p:cNvPr>
          <p:cNvSpPr txBox="1"/>
          <p:nvPr userDrawn="1"/>
        </p:nvSpPr>
        <p:spPr>
          <a:xfrm>
            <a:off x="430976" y="1089001"/>
            <a:ext cx="11520000" cy="3000821"/>
          </a:xfrm>
          <a:prstGeom prst="rect">
            <a:avLst/>
          </a:prstGeom>
          <a:noFill/>
        </p:spPr>
        <p:txBody>
          <a:bodyPr wrap="square" rtlCol="0">
            <a:spAutoFit/>
          </a:bodyPr>
          <a:lstStyle/>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313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63767-BBFB-4FC4-897F-DBC1901985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B7FE97-B3CD-49C8-91D4-9B43BFE330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E40BA7-6423-438E-99A3-08063CF86895}"/>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5" name="フッター プレースホルダー 4">
            <a:extLst>
              <a:ext uri="{FF2B5EF4-FFF2-40B4-BE49-F238E27FC236}">
                <a16:creationId xmlns:a16="http://schemas.microsoft.com/office/drawing/2014/main" id="{06EDBE6D-BB38-4CC0-8511-134D9F4ACF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216966-2984-49F0-B6D1-BCC0FEC0FDE7}"/>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94386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D0FEA-E76F-465D-A83D-51C1823D02B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911CCB-B87B-4B5A-9981-0E396EA34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0B8433-807C-4331-8EEE-03528B13CD9D}"/>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5" name="フッター プレースホルダー 4">
            <a:extLst>
              <a:ext uri="{FF2B5EF4-FFF2-40B4-BE49-F238E27FC236}">
                <a16:creationId xmlns:a16="http://schemas.microsoft.com/office/drawing/2014/main" id="{3F3EC56E-05D4-4896-AC48-01D7C33943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1D2ABA-E85D-4E36-A1E6-E50EC4A39ACF}"/>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09563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1C35E-B125-4D5A-A619-D1F5C21892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BF3103-109E-4503-8926-B758DB6A33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E71EE06-FED8-4C6F-A399-E89539B057B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56ED43-FFC5-46CF-8FC2-4EF534B15B2F}"/>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6" name="フッター プレースホルダー 5">
            <a:extLst>
              <a:ext uri="{FF2B5EF4-FFF2-40B4-BE49-F238E27FC236}">
                <a16:creationId xmlns:a16="http://schemas.microsoft.com/office/drawing/2014/main" id="{1F0D0D96-75CD-4077-9F4D-4B46C4E4F23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7FBBBD-EC8C-4C83-BB4F-715D6C223420}"/>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46522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E393-0DE5-40E1-A206-1EDF8BBEA74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DD546C-FBDE-44CF-8476-4B987AA67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07CCD4-4A46-4150-BAAD-8A16F17F7D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933400D-EA20-48EE-B9AF-137D22944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C8E56-296B-4B00-9A95-42C0EA6097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3D872B0-D40A-4E76-B28A-0A5DBBC3965A}"/>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8" name="フッター プレースホルダー 7">
            <a:extLst>
              <a:ext uri="{FF2B5EF4-FFF2-40B4-BE49-F238E27FC236}">
                <a16:creationId xmlns:a16="http://schemas.microsoft.com/office/drawing/2014/main" id="{6F4F05AE-9F9D-413C-B6F8-73580B5453A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EE3166-2DEE-44D6-946C-63FEF8A8D3BE}"/>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66145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1200D-7595-4F1C-95FA-20F520424C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799CC7-A348-4A57-BE51-C1D8AB123490}"/>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4" name="フッター プレースホルダー 3">
            <a:extLst>
              <a:ext uri="{FF2B5EF4-FFF2-40B4-BE49-F238E27FC236}">
                <a16:creationId xmlns:a16="http://schemas.microsoft.com/office/drawing/2014/main" id="{104832E9-58C2-4949-A431-FA197BB317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03BAA8A-29D0-4E90-AF4A-9C6677E0B7E4}"/>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837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265D21-61C9-4BEA-9B3B-5075D39F0E6A}"/>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3" name="フッター プレースホルダー 2">
            <a:extLst>
              <a:ext uri="{FF2B5EF4-FFF2-40B4-BE49-F238E27FC236}">
                <a16:creationId xmlns:a16="http://schemas.microsoft.com/office/drawing/2014/main" id="{59E38138-BC93-4070-9F0C-ACD5251DA88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8F52AD1-F2CA-45EE-ADBF-70C482A11D2F}"/>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32266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89F9E-5864-4BBC-99B1-1E8BADC430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6EE17A-F5BF-447A-B210-32A8D0125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70338C-7572-48A3-9A0A-91B51FC94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5DE364-B4D2-4621-B80F-143280DE26C2}"/>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6" name="フッター プレースホルダー 5">
            <a:extLst>
              <a:ext uri="{FF2B5EF4-FFF2-40B4-BE49-F238E27FC236}">
                <a16:creationId xmlns:a16="http://schemas.microsoft.com/office/drawing/2014/main" id="{67686B4B-858D-44E9-A88A-2F7C51CD4C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2633A1-608B-41FF-8FC0-E3888C85EFF7}"/>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2667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3EB04-23F9-4457-B450-2EC71142575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784062-EA33-45C4-8988-4F89C78F3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D356380-CCE3-4FDE-8A5F-5D75DF3F1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1E40B2-F3BD-4AF0-9307-BEFA271FB170}"/>
              </a:ext>
            </a:extLst>
          </p:cNvPr>
          <p:cNvSpPr>
            <a:spLocks noGrp="1"/>
          </p:cNvSpPr>
          <p:nvPr>
            <p:ph type="dt" sz="half" idx="10"/>
          </p:nvPr>
        </p:nvSpPr>
        <p:spPr/>
        <p:txBody>
          <a:bodyPr/>
          <a:lstStyle/>
          <a:p>
            <a:fld id="{177D8CD8-7058-4BB4-B324-83C651BA7EE5}" type="datetimeFigureOut">
              <a:rPr kumimoji="1" lang="ja-JP" altLang="en-US" smtClean="0"/>
              <a:t>2022/3/29</a:t>
            </a:fld>
            <a:endParaRPr kumimoji="1" lang="ja-JP" altLang="en-US"/>
          </a:p>
        </p:txBody>
      </p:sp>
      <p:sp>
        <p:nvSpPr>
          <p:cNvPr id="6" name="フッター プレースホルダー 5">
            <a:extLst>
              <a:ext uri="{FF2B5EF4-FFF2-40B4-BE49-F238E27FC236}">
                <a16:creationId xmlns:a16="http://schemas.microsoft.com/office/drawing/2014/main" id="{89DA25A3-3260-4FE2-876F-3230777348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F76017-1CC9-4EE4-A7D9-295FE484E8D8}"/>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9239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2ADCA3-4942-4095-BCD2-117695A45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B1EDBB-9650-41ED-ABF5-942EB2F77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9C4D51-A4AB-4889-8824-DD0760307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D8CD8-7058-4BB4-B324-83C651BA7EE5}" type="datetimeFigureOut">
              <a:rPr kumimoji="1" lang="ja-JP" altLang="en-US" smtClean="0"/>
              <a:t>2022/3/29</a:t>
            </a:fld>
            <a:endParaRPr kumimoji="1" lang="ja-JP" altLang="en-US"/>
          </a:p>
        </p:txBody>
      </p:sp>
      <p:sp>
        <p:nvSpPr>
          <p:cNvPr id="5" name="フッター プレースホルダー 4">
            <a:extLst>
              <a:ext uri="{FF2B5EF4-FFF2-40B4-BE49-F238E27FC236}">
                <a16:creationId xmlns:a16="http://schemas.microsoft.com/office/drawing/2014/main" id="{B58237AD-5A5C-48D0-8998-ED58B9401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FB9F7CA-37DB-4BE3-8BF8-F99BBCDA2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941078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benesse.co.jp/ad/" TargetMode="External"/><Relationship Id="rId2" Type="http://schemas.openxmlformats.org/officeDocument/2006/relationships/hyperlink" Target="mailto:yoshitaru@mail.benesse.co.j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ad.benesse.ne.jp/docs/library/mediaguide/net/220128_Benesse_InternetAD_TMH.pdf"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A47D490-38C2-4353-87E7-9CEFAD74F226}"/>
              </a:ext>
            </a:extLst>
          </p:cNvPr>
          <p:cNvSpPr txBox="1">
            <a:spLocks/>
          </p:cNvSpPr>
          <p:nvPr/>
        </p:nvSpPr>
        <p:spPr>
          <a:xfrm>
            <a:off x="0" y="1"/>
            <a:ext cx="12192000" cy="875991"/>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40</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代のママ・ニューファミリー層・赤ちゃんのいる暮らし</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に関する調査データより</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08BC3044-BFE9-40B9-8219-FF44E443E836}"/>
              </a:ext>
            </a:extLst>
          </p:cNvPr>
          <p:cNvSpPr txBox="1">
            <a:spLocks/>
          </p:cNvSpPr>
          <p:nvPr/>
        </p:nvSpPr>
        <p:spPr>
          <a:xfrm>
            <a:off x="0" y="2770931"/>
            <a:ext cx="8940800" cy="2199716"/>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lvl="0">
              <a:defRPr/>
            </a:pPr>
            <a:r>
              <a:rPr lang="ja-JP" altLang="en-US" sz="4000" dirty="0">
                <a:solidFill>
                  <a:schemeClr val="accent6"/>
                </a:solidFill>
              </a:rPr>
              <a:t>たまひよが考える</a:t>
            </a:r>
            <a:endParaRPr lang="en-US" altLang="ja-JP" sz="4000" dirty="0">
              <a:solidFill>
                <a:schemeClr val="accent6"/>
              </a:solidFill>
            </a:endParaRPr>
          </a:p>
          <a:p>
            <a:pPr lvl="0">
              <a:defRPr/>
            </a:pPr>
            <a:r>
              <a:rPr lang="ja-JP" altLang="en-US" sz="4000" dirty="0">
                <a:solidFill>
                  <a:schemeClr val="accent6"/>
                </a:solidFill>
              </a:rPr>
              <a:t>無駄を省き、効率よくアプローチする</a:t>
            </a:r>
            <a:endParaRPr lang="en-US" altLang="ja-JP" sz="4000" dirty="0">
              <a:solidFill>
                <a:schemeClr val="accent6"/>
              </a:solidFill>
            </a:endParaRPr>
          </a:p>
          <a:p>
            <a:pPr lvl="0">
              <a:defRPr/>
            </a:pPr>
            <a:r>
              <a:rPr lang="ja-JP" altLang="en-US" sz="4000" dirty="0">
                <a:solidFill>
                  <a:schemeClr val="accent6"/>
                </a:solidFill>
              </a:rPr>
              <a:t>ためのターゲット戦略とは？</a:t>
            </a:r>
            <a:endParaRPr lang="en-US" altLang="ja-JP" sz="4000" dirty="0">
              <a:solidFill>
                <a:schemeClr val="accent6"/>
              </a:solidFill>
            </a:endParaRPr>
          </a:p>
          <a:p>
            <a:pPr lvl="0">
              <a:defRPr/>
            </a:pPr>
            <a:endParaRPr lang="en-US" altLang="ja-JP" sz="4000" dirty="0">
              <a:solidFill>
                <a:schemeClr val="accent6"/>
              </a:solidFill>
            </a:endParaRPr>
          </a:p>
          <a:p>
            <a:pPr lvl="0">
              <a:defRPr/>
            </a:pPr>
            <a:r>
              <a:rPr lang="ja-JP" altLang="en-US" dirty="0">
                <a:solidFill>
                  <a:schemeClr val="accent6"/>
                </a:solidFill>
              </a:rPr>
              <a:t>必要なひとに、必要なタイミングで、必要なメッセージを届ける！</a:t>
            </a:r>
            <a:endParaRPr lang="en-US" altLang="ja-JP" dirty="0">
              <a:solidFill>
                <a:schemeClr val="accent6"/>
              </a:solidFill>
            </a:endParaRPr>
          </a:p>
          <a:p>
            <a:pPr lvl="0">
              <a:defRPr/>
            </a:pPr>
            <a:r>
              <a:rPr lang="ja-JP" altLang="en-US" dirty="0">
                <a:solidFill>
                  <a:schemeClr val="accent6"/>
                </a:solidFill>
              </a:rPr>
              <a:t>態度変容率が高いセグメントは誰？</a:t>
            </a:r>
            <a:endParaRPr lang="en-US" altLang="ja-JP" dirty="0">
              <a:solidFill>
                <a:schemeClr val="accent6"/>
              </a:solidFill>
            </a:endParaRPr>
          </a:p>
        </p:txBody>
      </p:sp>
      <p:sp>
        <p:nvSpPr>
          <p:cNvPr id="11" name="正方形/長方形 10">
            <a:extLst>
              <a:ext uri="{FF2B5EF4-FFF2-40B4-BE49-F238E27FC236}">
                <a16:creationId xmlns:a16="http://schemas.microsoft.com/office/drawing/2014/main" id="{5A9BDE2A-29E6-49E2-83A6-B38D00824F60}"/>
              </a:ext>
            </a:extLst>
          </p:cNvPr>
          <p:cNvSpPr/>
          <p:nvPr/>
        </p:nvSpPr>
        <p:spPr>
          <a:xfrm>
            <a:off x="0" y="6488668"/>
            <a:ext cx="12192000" cy="369332"/>
          </a:xfrm>
          <a:prstGeom prst="rect">
            <a:avLst/>
          </a:prstGeom>
          <a:solidFill>
            <a:schemeClr val="accent2">
              <a:lumMod val="75000"/>
            </a:schemeClr>
          </a:solidFill>
        </p:spPr>
        <p:txBody>
          <a:bodyPr wrap="square">
            <a:spAutoFit/>
          </a:bodyPr>
          <a:lstStyle/>
          <a:p>
            <a:pPr lvl="0" algn="ctr">
              <a:spcBef>
                <a:spcPct val="0"/>
              </a:spcBef>
              <a:defRPr/>
            </a:pPr>
            <a:r>
              <a:rPr lang="ja-JP" altLang="en-US" dirty="0">
                <a:solidFill>
                  <a:schemeClr val="bg1"/>
                </a:solidFill>
                <a:latin typeface="Meiryo UI" panose="020B0604030504040204" pitchFamily="50" charset="-128"/>
                <a:ea typeface="Meiryo UI" panose="020B0604030504040204" pitchFamily="50" charset="-128"/>
              </a:rPr>
              <a:t>住宅・家電・自動車・金融保険・日用品・食品・飲料・スキンケアなどに関係する担当者さま必見です！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6AC1F7C6-A8FE-4E96-8F16-D6EC56205D4D}"/>
              </a:ext>
            </a:extLst>
          </p:cNvPr>
          <p:cNvSpPr/>
          <p:nvPr/>
        </p:nvSpPr>
        <p:spPr>
          <a:xfrm>
            <a:off x="73891" y="1582121"/>
            <a:ext cx="3149600" cy="8118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Meiryo UI" panose="020B0604030504040204" pitchFamily="50" charset="-128"/>
                <a:ea typeface="Meiryo UI" panose="020B0604030504040204" pitchFamily="50" charset="-128"/>
              </a:rPr>
              <a:t>今回のテーマ</a:t>
            </a:r>
          </a:p>
        </p:txBody>
      </p:sp>
      <p:sp>
        <p:nvSpPr>
          <p:cNvPr id="2" name="正方形/長方形 1">
            <a:extLst>
              <a:ext uri="{FF2B5EF4-FFF2-40B4-BE49-F238E27FC236}">
                <a16:creationId xmlns:a16="http://schemas.microsoft.com/office/drawing/2014/main" id="{3D3DD273-4D61-4623-A0EC-0CCD936CCF65}"/>
              </a:ext>
            </a:extLst>
          </p:cNvPr>
          <p:cNvSpPr/>
          <p:nvPr/>
        </p:nvSpPr>
        <p:spPr>
          <a:xfrm>
            <a:off x="3284371" y="1827255"/>
            <a:ext cx="1885452"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※2022</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3</a:t>
            </a:r>
            <a:r>
              <a:rPr lang="ja-JP" altLang="en-US" b="1" dirty="0">
                <a:latin typeface="Meiryo UI" panose="020B0604030504040204" pitchFamily="50" charset="-128"/>
                <a:ea typeface="Meiryo UI" panose="020B0604030504040204" pitchFamily="50" charset="-128"/>
              </a:rPr>
              <a:t>月度</a:t>
            </a:r>
          </a:p>
        </p:txBody>
      </p:sp>
      <p:pic>
        <p:nvPicPr>
          <p:cNvPr id="6" name="図 5" descr="水, 屋外, 人, ボート が含まれている画像&#10;&#10;自動的に生成された説明">
            <a:extLst>
              <a:ext uri="{FF2B5EF4-FFF2-40B4-BE49-F238E27FC236}">
                <a16:creationId xmlns:a16="http://schemas.microsoft.com/office/drawing/2014/main" id="{F169BCC7-D3A7-4ED3-9FEE-F20CACC4D8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3248" y="2011921"/>
            <a:ext cx="4536620" cy="2551849"/>
          </a:xfrm>
          <a:prstGeom prst="rect">
            <a:avLst/>
          </a:prstGeom>
          <a:ln>
            <a:noFill/>
          </a:ln>
          <a:effectLst>
            <a:outerShdw blurRad="292100" dist="139700" dir="2700000" algn="tl" rotWithShape="0">
              <a:srgbClr val="333333">
                <a:alpha val="65000"/>
              </a:srgbClr>
            </a:outerShdw>
          </a:effectLst>
        </p:spPr>
      </p:pic>
      <p:sp>
        <p:nvSpPr>
          <p:cNvPr id="8" name="正方形/長方形 7">
            <a:extLst>
              <a:ext uri="{FF2B5EF4-FFF2-40B4-BE49-F238E27FC236}">
                <a16:creationId xmlns:a16="http://schemas.microsoft.com/office/drawing/2014/main" id="{52298B6B-86C2-4886-A280-BB80949F3F64}"/>
              </a:ext>
            </a:extLst>
          </p:cNvPr>
          <p:cNvSpPr/>
          <p:nvPr/>
        </p:nvSpPr>
        <p:spPr>
          <a:xfrm>
            <a:off x="7503247" y="4183037"/>
            <a:ext cx="4536619" cy="369332"/>
          </a:xfrm>
          <a:prstGeom prst="rect">
            <a:avLst/>
          </a:prstGeom>
          <a:solidFill>
            <a:schemeClr val="bg1"/>
          </a:solidFill>
        </p:spPr>
        <p:txBody>
          <a:bodyPr wrap="square">
            <a:spAutoFit/>
          </a:bodyPr>
          <a:lstStyle/>
          <a:p>
            <a:pPr lvl="0">
              <a:defRPr/>
            </a:pPr>
            <a:r>
              <a:rPr lang="ja-JP" altLang="en-US" b="1" dirty="0">
                <a:solidFill>
                  <a:schemeClr val="accent2"/>
                </a:solidFill>
                <a:latin typeface="Meiryo UI" panose="020B0604030504040204" pitchFamily="50" charset="-128"/>
                <a:ea typeface="Meiryo UI" panose="020B0604030504040204" pitchFamily="50" charset="-128"/>
              </a:rPr>
              <a:t>ピンポイントで効率よくアプローチ</a:t>
            </a:r>
            <a:endParaRPr lang="en-US" altLang="ja-JP" b="1" dirty="0">
              <a:solidFill>
                <a:schemeClr val="accent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194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412356" cy="2585323"/>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こんなことに困ってませんか？</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マーケティング担当様の「気になる・役立つ情報や事例」がたくさんあります。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お気軽にお声かけください。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70AC710-F817-49BB-91FB-6478D0696203}"/>
              </a:ext>
            </a:extLst>
          </p:cNvPr>
          <p:cNvSpPr/>
          <p:nvPr/>
        </p:nvSpPr>
        <p:spPr>
          <a:xfrm>
            <a:off x="1154545" y="2559253"/>
            <a:ext cx="11175999" cy="3970318"/>
          </a:xfrm>
          <a:prstGeom prst="rect">
            <a:avLst/>
          </a:prstGeom>
        </p:spPr>
        <p:txBody>
          <a:bodyPr wrap="square">
            <a:spAutoFit/>
          </a:bodyPr>
          <a:lstStyle/>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20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代の子育てママのインサイトや行動が知りたい </a:t>
            </a: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・マーケティングの見直しを模索している</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・この業種や製品サービスについて知りたい</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・他社の事例が知りたい </a:t>
            </a: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・新規顧客獲得・ファン化で困っている</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・次年度の施策に困っている　 例：春の新生活や夏施策どうしよう？</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・消費者調査は毎年しているが切り口がほとんど変わってない、大丈夫かな？</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・顧客の若返り施策をしたい 　例：</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50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代以上は強いけど若年層が弱い</a:t>
            </a: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・すぐにでも子育てママ層にテストマーケがしたい </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25865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3B660C4-5831-4A47-98C2-F446EA2BE9D3}"/>
              </a:ext>
            </a:extLst>
          </p:cNvPr>
          <p:cNvPicPr>
            <a:picLocks noChangeAspect="1"/>
          </p:cNvPicPr>
          <p:nvPr/>
        </p:nvPicPr>
        <p:blipFill>
          <a:blip r:embed="rId2"/>
          <a:stretch>
            <a:fillRect/>
          </a:stretch>
        </p:blipFill>
        <p:spPr>
          <a:xfrm>
            <a:off x="617392" y="1528037"/>
            <a:ext cx="1308389" cy="1110148"/>
          </a:xfrm>
          <a:prstGeom prst="rect">
            <a:avLst/>
          </a:prstGeom>
        </p:spPr>
      </p:pic>
      <p:sp>
        <p:nvSpPr>
          <p:cNvPr id="18" name="正方形/長方形 17">
            <a:extLst>
              <a:ext uri="{FF2B5EF4-FFF2-40B4-BE49-F238E27FC236}">
                <a16:creationId xmlns:a16="http://schemas.microsoft.com/office/drawing/2014/main" id="{395FC68A-4D57-4192-B2F2-2E5077AC0F27}"/>
              </a:ext>
            </a:extLst>
          </p:cNvPr>
          <p:cNvSpPr/>
          <p:nvPr/>
        </p:nvSpPr>
        <p:spPr>
          <a:xfrm>
            <a:off x="2244435" y="1675754"/>
            <a:ext cx="9788713"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インスタグラム施策・インスタライブ・</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YouTube</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ライブなどの</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企画や事例もあります！</a:t>
            </a:r>
            <a:r>
              <a:rPr lang="ja-JP" altLang="en-US" sz="2400" b="1" dirty="0">
                <a:solidFill>
                  <a:schemeClr val="accent6"/>
                </a:solidFill>
                <a:latin typeface="Meiryo UI" panose="020B0604030504040204" pitchFamily="50" charset="-128"/>
                <a:ea typeface="Meiryo UI" panose="020B0604030504040204" pitchFamily="50" charset="-128"/>
              </a:rPr>
              <a:t>お気軽にお声かけください</a:t>
            </a:r>
            <a:endParaRPr lang="ja-JP" altLang="en-US" sz="2400" dirty="0"/>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9" name="図 18">
            <a:extLst>
              <a:ext uri="{FF2B5EF4-FFF2-40B4-BE49-F238E27FC236}">
                <a16:creationId xmlns:a16="http://schemas.microsoft.com/office/drawing/2014/main" id="{B756A829-37AC-4211-BE46-6C03C16EBB68}"/>
              </a:ext>
            </a:extLst>
          </p:cNvPr>
          <p:cNvPicPr>
            <a:picLocks noChangeAspect="1"/>
          </p:cNvPicPr>
          <p:nvPr/>
        </p:nvPicPr>
        <p:blipFill>
          <a:blip r:embed="rId3"/>
          <a:stretch>
            <a:fillRect/>
          </a:stretch>
        </p:blipFill>
        <p:spPr>
          <a:xfrm>
            <a:off x="62755" y="2989620"/>
            <a:ext cx="3904563" cy="2928422"/>
          </a:xfrm>
          <a:prstGeom prst="rect">
            <a:avLst/>
          </a:prstGeom>
        </p:spPr>
      </p:pic>
      <p:pic>
        <p:nvPicPr>
          <p:cNvPr id="20" name="図 19">
            <a:extLst>
              <a:ext uri="{FF2B5EF4-FFF2-40B4-BE49-F238E27FC236}">
                <a16:creationId xmlns:a16="http://schemas.microsoft.com/office/drawing/2014/main" id="{C54E960E-6000-414A-8F54-3596E353E5C6}"/>
              </a:ext>
            </a:extLst>
          </p:cNvPr>
          <p:cNvPicPr>
            <a:picLocks noChangeAspect="1"/>
          </p:cNvPicPr>
          <p:nvPr/>
        </p:nvPicPr>
        <p:blipFill>
          <a:blip r:embed="rId4"/>
          <a:stretch>
            <a:fillRect/>
          </a:stretch>
        </p:blipFill>
        <p:spPr>
          <a:xfrm>
            <a:off x="4126651" y="3003461"/>
            <a:ext cx="3904563" cy="2928422"/>
          </a:xfrm>
          <a:prstGeom prst="rect">
            <a:avLst/>
          </a:prstGeom>
        </p:spPr>
      </p:pic>
      <p:pic>
        <p:nvPicPr>
          <p:cNvPr id="21" name="図 20">
            <a:extLst>
              <a:ext uri="{FF2B5EF4-FFF2-40B4-BE49-F238E27FC236}">
                <a16:creationId xmlns:a16="http://schemas.microsoft.com/office/drawing/2014/main" id="{1D9095F9-C543-4F12-8207-4C012105E683}"/>
              </a:ext>
            </a:extLst>
          </p:cNvPr>
          <p:cNvPicPr>
            <a:picLocks noChangeAspect="1"/>
          </p:cNvPicPr>
          <p:nvPr/>
        </p:nvPicPr>
        <p:blipFill>
          <a:blip r:embed="rId5"/>
          <a:stretch>
            <a:fillRect/>
          </a:stretch>
        </p:blipFill>
        <p:spPr>
          <a:xfrm>
            <a:off x="8191340" y="3003461"/>
            <a:ext cx="3904563" cy="2928422"/>
          </a:xfrm>
          <a:prstGeom prst="rect">
            <a:avLst/>
          </a:prstGeom>
        </p:spPr>
      </p:pic>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1107996"/>
          </a:xfrm>
          <a:prstGeom prst="rect">
            <a:avLst/>
          </a:prstGeom>
        </p:spPr>
        <p:txBody>
          <a:bodyPr wrap="square">
            <a:spAutoFit/>
          </a:bodyPr>
          <a:lstStyle/>
          <a:p>
            <a:pPr>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こんなデジタル企画もあります！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354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1846659"/>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こんな事例がたくさんあります！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7104002" y="1374800"/>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554949"/>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94936A37-B233-409B-A70A-CF0B1B4B31B1}"/>
              </a:ext>
            </a:extLst>
          </p:cNvPr>
          <p:cNvSpPr/>
          <p:nvPr/>
        </p:nvSpPr>
        <p:spPr>
          <a:xfrm>
            <a:off x="7279657" y="2399965"/>
            <a:ext cx="5230733" cy="3416320"/>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rPr>
              <a:t>子育て層へのデジタル施策は</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rPr>
              <a:t>WEB</a:t>
            </a:r>
            <a:r>
              <a:rPr lang="ja-JP" altLang="en-US" sz="2400" b="1" dirty="0">
                <a:solidFill>
                  <a:schemeClr val="accent6"/>
                </a:solidFill>
                <a:latin typeface="Meiryo UI" panose="020B0604030504040204" pitchFamily="50" charset="-128"/>
                <a:ea typeface="Meiryo UI" panose="020B0604030504040204" pitchFamily="50" charset="-128"/>
              </a:rPr>
              <a:t>や</a:t>
            </a:r>
            <a:r>
              <a:rPr lang="en-US" altLang="ja-JP" sz="2400" b="1" dirty="0">
                <a:solidFill>
                  <a:schemeClr val="accent6"/>
                </a:solidFill>
                <a:latin typeface="Meiryo UI" panose="020B0604030504040204" pitchFamily="50" charset="-128"/>
                <a:ea typeface="Meiryo UI" panose="020B0604030504040204" pitchFamily="50" charset="-128"/>
              </a:rPr>
              <a:t>SNS</a:t>
            </a:r>
            <a:r>
              <a:rPr lang="ja-JP" altLang="en-US" sz="2400" b="1" dirty="0">
                <a:solidFill>
                  <a:schemeClr val="accent6"/>
                </a:solidFill>
                <a:latin typeface="Meiryo UI" panose="020B0604030504040204" pitchFamily="50" charset="-128"/>
                <a:ea typeface="Meiryo UI" panose="020B0604030504040204" pitchFamily="50" charset="-128"/>
              </a:rPr>
              <a:t>での訴求）</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やっているけどベストなのか？</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とお悩みの方に</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成功事例が数多くあります！</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お伝えできる内容に限界があります。</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お気軽にお声かけください！</a:t>
            </a:r>
            <a:endParaRPr lang="ja-JP" altLang="en-US" sz="2400" dirty="0"/>
          </a:p>
          <a:p>
            <a:endParaRPr lang="en-US" altLang="ja-JP" sz="2400" b="1" dirty="0">
              <a:solidFill>
                <a:schemeClr val="accent6"/>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9315A90-1AE7-4C1F-95C4-59BA2B19C58E}"/>
              </a:ext>
            </a:extLst>
          </p:cNvPr>
          <p:cNvPicPr>
            <a:picLocks noChangeAspect="1"/>
          </p:cNvPicPr>
          <p:nvPr/>
        </p:nvPicPr>
        <p:blipFill>
          <a:blip r:embed="rId3">
            <a:duotone>
              <a:schemeClr val="accent6">
                <a:shade val="45000"/>
                <a:satMod val="135000"/>
              </a:schemeClr>
              <a:prstClr val="white"/>
            </a:duotone>
          </a:blip>
          <a:stretch>
            <a:fillRect/>
          </a:stretch>
        </p:blipFill>
        <p:spPr>
          <a:xfrm>
            <a:off x="534307" y="2108381"/>
            <a:ext cx="6600865" cy="3712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110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80F047-34A6-4522-86AA-6237A783CA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0696" y="2511031"/>
            <a:ext cx="3297310" cy="1854737"/>
          </a:xfrm>
          <a:prstGeom prst="rect">
            <a:avLst/>
          </a:prstGeom>
          <a:ln>
            <a:noFill/>
          </a:ln>
          <a:effectLst>
            <a:outerShdw blurRad="292100" dist="139700" dir="2700000" algn="tl" rotWithShape="0">
              <a:srgbClr val="333333">
                <a:alpha val="65000"/>
              </a:srgbClr>
            </a:outerShdw>
          </a:effectLst>
        </p:spPr>
      </p:pic>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2585323"/>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こんな調査もたくさんあります！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住宅・家電・自動車・金融保険・日用品・食品・飲料・スキンケアなどに関係する</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担当者さま必見です！お気軽にお声かけください。</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3"/>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781D4DD5-288A-4956-921B-2A04E85B4F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7230" y="2501714"/>
            <a:ext cx="3297310" cy="1854737"/>
          </a:xfrm>
          <a:prstGeom prst="rect">
            <a:avLst/>
          </a:prstGeom>
          <a:ln>
            <a:noFill/>
          </a:ln>
          <a:effectLst>
            <a:outerShdw blurRad="292100" dist="139700" dir="2700000" algn="tl" rotWithShape="0">
              <a:srgbClr val="333333">
                <a:alpha val="65000"/>
              </a:srgbClr>
            </a:outerShdw>
          </a:effectLst>
        </p:spPr>
      </p:pic>
      <p:pic>
        <p:nvPicPr>
          <p:cNvPr id="10" name="図 9">
            <a:extLst>
              <a:ext uri="{FF2B5EF4-FFF2-40B4-BE49-F238E27FC236}">
                <a16:creationId xmlns:a16="http://schemas.microsoft.com/office/drawing/2014/main" id="{F38BEDF7-80A3-47D0-99D4-B64D523108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7229" y="4476790"/>
            <a:ext cx="3297310" cy="1854737"/>
          </a:xfrm>
          <a:prstGeom prst="rect">
            <a:avLst/>
          </a:prstGeom>
          <a:ln>
            <a:noFill/>
          </a:ln>
          <a:effectLst>
            <a:outerShdw blurRad="292100" dist="139700" dir="2700000" algn="tl" rotWithShape="0">
              <a:srgbClr val="333333">
                <a:alpha val="65000"/>
              </a:srgbClr>
            </a:outerShdw>
          </a:effectLst>
        </p:spPr>
      </p:pic>
      <p:pic>
        <p:nvPicPr>
          <p:cNvPr id="13" name="図 12">
            <a:extLst>
              <a:ext uri="{FF2B5EF4-FFF2-40B4-BE49-F238E27FC236}">
                <a16:creationId xmlns:a16="http://schemas.microsoft.com/office/drawing/2014/main" id="{A7E04B58-5DCB-4CC5-8070-2E75AB3DF170}"/>
              </a:ext>
            </a:extLst>
          </p:cNvPr>
          <p:cNvPicPr>
            <a:picLocks noChangeAspect="1"/>
          </p:cNvPicPr>
          <p:nvPr/>
        </p:nvPicPr>
        <p:blipFill>
          <a:blip r:embed="rId6"/>
          <a:stretch>
            <a:fillRect/>
          </a:stretch>
        </p:blipFill>
        <p:spPr>
          <a:xfrm>
            <a:off x="4885343" y="4473779"/>
            <a:ext cx="3302663" cy="1857748"/>
          </a:xfrm>
          <a:prstGeom prst="rect">
            <a:avLst/>
          </a:prstGeom>
          <a:ln>
            <a:noFill/>
          </a:ln>
          <a:effectLst>
            <a:outerShdw blurRad="292100" dist="139700" dir="2700000" algn="tl" rotWithShape="0">
              <a:srgbClr val="333333">
                <a:alpha val="65000"/>
              </a:srgbClr>
            </a:outerShdw>
          </a:effectLst>
        </p:spPr>
      </p:pic>
      <p:pic>
        <p:nvPicPr>
          <p:cNvPr id="14" name="図 13">
            <a:extLst>
              <a:ext uri="{FF2B5EF4-FFF2-40B4-BE49-F238E27FC236}">
                <a16:creationId xmlns:a16="http://schemas.microsoft.com/office/drawing/2014/main" id="{2D08D772-5B93-4580-BA1A-6E8064BC57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99515" y="4473779"/>
            <a:ext cx="3302663" cy="1857748"/>
          </a:xfrm>
          <a:prstGeom prst="rect">
            <a:avLst/>
          </a:prstGeom>
          <a:ln>
            <a:noFill/>
          </a:ln>
          <a:effectLst>
            <a:outerShdw blurRad="292100" dist="139700" dir="2700000" algn="tl" rotWithShape="0">
              <a:srgbClr val="333333">
                <a:alpha val="65000"/>
              </a:srgbClr>
            </a:outerShdw>
          </a:effectLst>
        </p:spPr>
      </p:pic>
      <p:pic>
        <p:nvPicPr>
          <p:cNvPr id="12" name="図 11">
            <a:extLst>
              <a:ext uri="{FF2B5EF4-FFF2-40B4-BE49-F238E27FC236}">
                <a16:creationId xmlns:a16="http://schemas.microsoft.com/office/drawing/2014/main" id="{C7C85A9F-E474-4740-943A-72B373B73B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99515" y="2490037"/>
            <a:ext cx="3302663" cy="1857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082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364282F-5B4F-4613-A0C3-C9C76C62DB72}"/>
              </a:ext>
            </a:extLst>
          </p:cNvPr>
          <p:cNvSpPr/>
          <p:nvPr/>
        </p:nvSpPr>
        <p:spPr>
          <a:xfrm>
            <a:off x="1062181" y="2305615"/>
            <a:ext cx="10086110" cy="2862322"/>
          </a:xfrm>
          <a:prstGeom prst="rect">
            <a:avLst/>
          </a:prstGeom>
          <a:solidFill>
            <a:schemeClr val="accent2">
              <a:lumMod val="20000"/>
              <a:lumOff val="80000"/>
            </a:schemeClr>
          </a:solidFill>
        </p:spPr>
        <p:txBody>
          <a:bodyPr wrap="square">
            <a:spAutoFit/>
          </a:bodyPr>
          <a:lstStyle/>
          <a:p>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株式会社ベネッセコーポレーション　</a:t>
            </a:r>
            <a:endParaRPr lang="ja-JP" altLang="ja-JP" sz="2800" kern="100" dirty="0">
              <a:latin typeface="游ゴシック" panose="020B0400000000000000" pitchFamily="50" charset="-128"/>
              <a:cs typeface="Times New Roman" panose="02020603050405020304" pitchFamily="18" charset="0"/>
            </a:endParaRPr>
          </a:p>
          <a:p>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たまひよメディア事業部　ビジネスプロデュース課</a:t>
            </a:r>
            <a:endParaRPr lang="ja-JP" altLang="ja-JP" sz="2800" kern="100" dirty="0">
              <a:latin typeface="游ゴシック" panose="020B0400000000000000" pitchFamily="50" charset="-128"/>
              <a:cs typeface="Times New Roman" panose="02020603050405020304" pitchFamily="18" charset="0"/>
            </a:endParaRPr>
          </a:p>
          <a:p>
            <a:pPr algn="just"/>
            <a:r>
              <a:rPr lang="ja-JP" altLang="en-US"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担当者：</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樽見（たるみ</a:t>
            </a:r>
            <a:r>
              <a:rPr lang="ja-JP" altLang="en-US"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）・樋口・矢代・飯塚</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endParaRPr lang="ja-JP" altLang="ja-JP" sz="2800" kern="100" dirty="0">
              <a:latin typeface="游ゴシック" panose="020B0400000000000000" pitchFamily="50" charset="-128"/>
              <a:cs typeface="Times New Roman" panose="02020603050405020304" pitchFamily="18" charset="0"/>
            </a:endParaRPr>
          </a:p>
          <a:p>
            <a:pPr algn="just"/>
            <a:endPar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endParaRPr>
          </a:p>
          <a:p>
            <a:pPr algn="just"/>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直通電話：</a:t>
            </a:r>
            <a:r>
              <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080-6760-4554 </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endPar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endParaRPr>
          </a:p>
          <a:p>
            <a:pPr algn="just"/>
            <a:r>
              <a:rPr lang="en-US" altLang="ja-JP" sz="2400" b="1" kern="100" dirty="0">
                <a:solidFill>
                  <a:srgbClr val="000000"/>
                </a:solidFill>
                <a:latin typeface="Meiryo UI" panose="020B0604030504040204" pitchFamily="50" charset="-128"/>
                <a:cs typeface="Times New Roman" panose="02020603050405020304" pitchFamily="18" charset="0"/>
              </a:rPr>
              <a:t>e-mail</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a:t>
            </a:r>
            <a:r>
              <a:rPr lang="en-US" altLang="ja-JP" sz="2400" b="1" u="sng" kern="100" dirty="0">
                <a:solidFill>
                  <a:srgbClr val="0000FF"/>
                </a:solidFill>
                <a:latin typeface="游ゴシック" panose="020B0400000000000000" pitchFamily="50" charset="-128"/>
                <a:ea typeface="Meiryo UI" panose="020B0604030504040204" pitchFamily="50" charset="-128"/>
                <a:cs typeface="Times New Roman" panose="02020603050405020304" pitchFamily="18" charset="0"/>
                <a:hlinkClick r:id="rId2"/>
              </a:rPr>
              <a:t>yoshitaru@mail.benesse.co.jp</a:t>
            </a:r>
            <a:endParaRPr lang="ja-JP" altLang="ja-JP" sz="2800" kern="100" dirty="0">
              <a:latin typeface="游ゴシック" panose="020B0400000000000000" pitchFamily="50" charset="-128"/>
              <a:cs typeface="Times New Roman" panose="02020603050405020304" pitchFamily="18" charset="0"/>
            </a:endParaRPr>
          </a:p>
          <a:p>
            <a:pPr algn="just"/>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a:t>
            </a:r>
            <a:r>
              <a:rPr lang="en-US"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163-0415</a:t>
            </a:r>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　東京都新宿区西新宿</a:t>
            </a:r>
            <a:r>
              <a:rPr lang="en-US"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2-1-1</a:t>
            </a:r>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　新宿三井ビル</a:t>
            </a:r>
            <a:endParaRPr lang="ja-JP" altLang="ja-JP" kern="100" dirty="0">
              <a:latin typeface="游ゴシック" panose="020B0400000000000000" pitchFamily="50" charset="-128"/>
              <a:cs typeface="Times New Roman" panose="02020603050405020304" pitchFamily="18" charset="0"/>
            </a:endParaRPr>
          </a:p>
          <a:p>
            <a:r>
              <a:rPr lang="ja-JP" altLang="ja-JP" sz="16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★広告に関するお問合せ</a:t>
            </a:r>
            <a:r>
              <a:rPr lang="en-US" altLang="ja-JP" sz="16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a:t>
            </a:r>
            <a:r>
              <a:rPr lang="ja-JP" altLang="ja-JP" sz="12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r>
              <a:rPr lang="en-US" altLang="ja-JP" b="1" u="sng" kern="100" dirty="0">
                <a:solidFill>
                  <a:srgbClr val="0000FF"/>
                </a:solidFill>
                <a:latin typeface="游ゴシック" panose="020B0400000000000000" pitchFamily="50" charset="-128"/>
                <a:ea typeface="Meiryo UI" panose="020B0604030504040204" pitchFamily="50" charset="-128"/>
                <a:cs typeface="Times New Roman" panose="02020603050405020304" pitchFamily="18" charset="0"/>
                <a:hlinkClick r:id="rId3"/>
              </a:rPr>
              <a:t>http://www.benesse.co.jp/ad/</a:t>
            </a:r>
            <a:endParaRPr lang="ja-JP" altLang="ja-JP" sz="2800" kern="100" dirty="0">
              <a:latin typeface="游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4D760EE-7A8D-49E5-B88D-1A0711E6CC90}"/>
              </a:ext>
            </a:extLst>
          </p:cNvPr>
          <p:cNvSpPr/>
          <p:nvPr/>
        </p:nvSpPr>
        <p:spPr>
          <a:xfrm>
            <a:off x="389822" y="264485"/>
            <a:ext cx="11412356" cy="1107996"/>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お気軽にお問合せください！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00826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997F61D-41A2-4672-87FE-003A99A8C023}"/>
              </a:ext>
            </a:extLst>
          </p:cNvPr>
          <p:cNvSpPr/>
          <p:nvPr/>
        </p:nvSpPr>
        <p:spPr>
          <a:xfrm>
            <a:off x="4152900" y="1504610"/>
            <a:ext cx="7932005" cy="4832092"/>
          </a:xfrm>
          <a:prstGeom prst="rect">
            <a:avLst/>
          </a:prstGeom>
          <a:solidFill>
            <a:schemeClr val="accent2">
              <a:lumMod val="20000"/>
              <a:lumOff val="80000"/>
            </a:schemeClr>
          </a:solidFill>
        </p:spPr>
        <p:txBody>
          <a:bodyPr wrap="square">
            <a:spAutoFit/>
          </a:bodyPr>
          <a:lstStyle/>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チェック①</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子育てママは子どもの年齢別にどんな悩みを抱えているか？</a:t>
            </a:r>
            <a:endParaRPr lang="en-US" altLang="ja-JP" sz="2400" b="1" dirty="0">
              <a:latin typeface="Meiryo UI" panose="020B0604030504040204" pitchFamily="50" charset="-128"/>
              <a:ea typeface="Meiryo UI" panose="020B0604030504040204" pitchFamily="50" charset="-128"/>
            </a:endParaRPr>
          </a:p>
          <a:p>
            <a:endParaRPr lang="ja-JP" altLang="en-US" sz="2400" b="1" dirty="0">
              <a:latin typeface="Meiryo UI" panose="020B0604030504040204" pitchFamily="50" charset="-128"/>
              <a:ea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チェック②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御社の製品・サービスはいつブランドスイッチが進むのか？</a:t>
            </a:r>
          </a:p>
          <a:p>
            <a:r>
              <a:rPr lang="ja-JP" altLang="en-US" sz="2400" b="1" dirty="0">
                <a:latin typeface="Meiryo UI" panose="020B0604030504040204" pitchFamily="50" charset="-128"/>
                <a:ea typeface="Meiryo UI" panose="020B0604030504040204" pitchFamily="50" charset="-128"/>
              </a:rPr>
              <a:t>子どもの年齢でみると買い替える可能性が高い時期はいつ？</a:t>
            </a:r>
          </a:p>
          <a:p>
            <a:endParaRPr lang="en-US" altLang="ja-JP" sz="2400" b="1" dirty="0">
              <a:latin typeface="Meiryo UI" panose="020B0604030504040204" pitchFamily="50" charset="-128"/>
              <a:ea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チェック③</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どんなメッセージで届けるのがベターか？</a:t>
            </a:r>
          </a:p>
          <a:p>
            <a:endParaRPr lang="en-US" altLang="ja-JP" sz="2400" b="1" dirty="0">
              <a:latin typeface="Meiryo UI" panose="020B0604030504040204" pitchFamily="50" charset="-128"/>
              <a:ea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チェック④</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どんなメディアで届けるのがベターか？</a:t>
            </a:r>
            <a:endParaRPr lang="en-US" altLang="ja-JP" sz="2400" b="1" dirty="0">
              <a:latin typeface="Meiryo UI" panose="020B0604030504040204" pitchFamily="50" charset="-128"/>
              <a:ea typeface="Meiryo UI" panose="020B0604030504040204" pitchFamily="50" charset="-128"/>
            </a:endParaRPr>
          </a:p>
          <a:p>
            <a:endParaRPr lang="ja-JP" altLang="en-US" sz="20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7128D0A-D00E-40FD-924E-207EBBF3D315}"/>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たまひよが考える効率的なアプローチ、大切にしたい</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4</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つの観点</a:t>
            </a:r>
          </a:p>
        </p:txBody>
      </p:sp>
      <p:sp>
        <p:nvSpPr>
          <p:cNvPr id="8" name="正方形/長方形 7">
            <a:extLst>
              <a:ext uri="{FF2B5EF4-FFF2-40B4-BE49-F238E27FC236}">
                <a16:creationId xmlns:a16="http://schemas.microsoft.com/office/drawing/2014/main" id="{2EF6E311-04FA-4110-AA82-CFFB51734593}"/>
              </a:ext>
            </a:extLst>
          </p:cNvPr>
          <p:cNvSpPr/>
          <p:nvPr/>
        </p:nvSpPr>
        <p:spPr>
          <a:xfrm>
            <a:off x="161569" y="651369"/>
            <a:ext cx="11886995" cy="523220"/>
          </a:xfrm>
          <a:prstGeom prst="rect">
            <a:avLst/>
          </a:prstGeom>
        </p:spPr>
        <p:txBody>
          <a:bodyPr wrap="square">
            <a:spAutoFit/>
          </a:bodyPr>
          <a:lstStyle/>
          <a:p>
            <a:r>
              <a:rPr lang="ja-JP" altLang="en-US" sz="2800" b="1" dirty="0">
                <a:solidFill>
                  <a:schemeClr val="accent6"/>
                </a:solidFill>
                <a:latin typeface="Meiryo UI" panose="020B0604030504040204" pitchFamily="50" charset="-128"/>
                <a:ea typeface="Meiryo UI" panose="020B0604030504040204" pitchFamily="50" charset="-128"/>
              </a:rPr>
              <a:t>より態度変容率をあげるための新たなセグメント・メッセージを発見しませんか？</a:t>
            </a:r>
            <a:endParaRPr lang="en-US" altLang="ja-JP" sz="2800" b="1" dirty="0">
              <a:solidFill>
                <a:schemeClr val="accent6"/>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8B729F0-FEEA-4B23-82AB-3BBE7FEF81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095" y="1504610"/>
            <a:ext cx="3944205" cy="3719199"/>
          </a:xfrm>
          <a:prstGeom prst="rect">
            <a:avLst/>
          </a:prstGeom>
        </p:spPr>
      </p:pic>
    </p:spTree>
    <p:extLst>
      <p:ext uri="{BB962C8B-B14F-4D97-AF65-F5344CB8AC3E}">
        <p14:creationId xmlns:p14="http://schemas.microsoft.com/office/powerpoint/2010/main" val="255185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967174E-7372-4559-89D7-01BA38B7E86A}"/>
              </a:ext>
            </a:extLst>
          </p:cNvPr>
          <p:cNvPicPr>
            <a:picLocks noChangeAspect="1"/>
          </p:cNvPicPr>
          <p:nvPr/>
        </p:nvPicPr>
        <p:blipFill>
          <a:blip r:embed="rId2"/>
          <a:stretch>
            <a:fillRect/>
          </a:stretch>
        </p:blipFill>
        <p:spPr>
          <a:xfrm>
            <a:off x="668392" y="546245"/>
            <a:ext cx="1308389" cy="1110148"/>
          </a:xfrm>
          <a:prstGeom prst="rect">
            <a:avLst/>
          </a:prstGeom>
        </p:spPr>
      </p:pic>
      <p:sp>
        <p:nvSpPr>
          <p:cNvPr id="17" name="正方形/長方形 16">
            <a:extLst>
              <a:ext uri="{FF2B5EF4-FFF2-40B4-BE49-F238E27FC236}">
                <a16:creationId xmlns:a16="http://schemas.microsoft.com/office/drawing/2014/main" id="{FB8492C0-64A5-4969-80E2-46E557A6C5F2}"/>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11" name="グラフ 10">
            <a:extLst>
              <a:ext uri="{FF2B5EF4-FFF2-40B4-BE49-F238E27FC236}">
                <a16:creationId xmlns:a16="http://schemas.microsoft.com/office/drawing/2014/main" id="{BCD00AD5-3064-4F10-84D3-FF2B754E21C6}"/>
              </a:ext>
            </a:extLst>
          </p:cNvPr>
          <p:cNvGraphicFramePr>
            <a:graphicFrameLocks/>
          </p:cNvGraphicFramePr>
          <p:nvPr>
            <p:extLst>
              <p:ext uri="{D42A27DB-BD31-4B8C-83A1-F6EECF244321}">
                <p14:modId xmlns:p14="http://schemas.microsoft.com/office/powerpoint/2010/main" val="4157572258"/>
              </p:ext>
            </p:extLst>
          </p:nvPr>
        </p:nvGraphicFramePr>
        <p:xfrm>
          <a:off x="183184" y="2011947"/>
          <a:ext cx="5564580" cy="4236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6D41D0F8-DEBB-4AC4-BD34-CBF1A49A1DFB}"/>
              </a:ext>
            </a:extLst>
          </p:cNvPr>
          <p:cNvGraphicFramePr>
            <a:graphicFrameLocks/>
          </p:cNvGraphicFramePr>
          <p:nvPr>
            <p:extLst>
              <p:ext uri="{D42A27DB-BD31-4B8C-83A1-F6EECF244321}">
                <p14:modId xmlns:p14="http://schemas.microsoft.com/office/powerpoint/2010/main" val="465342874"/>
              </p:ext>
            </p:extLst>
          </p:nvPr>
        </p:nvGraphicFramePr>
        <p:xfrm>
          <a:off x="6268548" y="2011947"/>
          <a:ext cx="5565898" cy="4240053"/>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a:extLst>
              <a:ext uri="{FF2B5EF4-FFF2-40B4-BE49-F238E27FC236}">
                <a16:creationId xmlns:a16="http://schemas.microsoft.com/office/drawing/2014/main" id="{13493501-001C-41B0-84A7-EB31B8BF4656}"/>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チェック①</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例</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掃除片付けの悩み　子どもの年齢で変わる意識</a:t>
            </a:r>
          </a:p>
        </p:txBody>
      </p:sp>
      <p:sp>
        <p:nvSpPr>
          <p:cNvPr id="5" name="正方形/長方形 4">
            <a:extLst>
              <a:ext uri="{FF2B5EF4-FFF2-40B4-BE49-F238E27FC236}">
                <a16:creationId xmlns:a16="http://schemas.microsoft.com/office/drawing/2014/main" id="{57257D03-6B23-4368-A3FC-6F1920EAE794}"/>
              </a:ext>
            </a:extLst>
          </p:cNvPr>
          <p:cNvSpPr/>
          <p:nvPr/>
        </p:nvSpPr>
        <p:spPr>
          <a:xfrm>
            <a:off x="73355" y="1815024"/>
            <a:ext cx="646331" cy="369332"/>
          </a:xfrm>
          <a:prstGeom prst="rect">
            <a:avLst/>
          </a:prstGeom>
          <a:solidFill>
            <a:schemeClr val="tx1"/>
          </a:solidFill>
        </p:spPr>
        <p:txBody>
          <a:bodyPr wrap="none">
            <a:spAutoFit/>
          </a:bodyPr>
          <a:lstStyle/>
          <a:p>
            <a:r>
              <a:rPr lang="ja-JP" altLang="en-US" b="1" dirty="0">
                <a:solidFill>
                  <a:schemeClr val="bg1"/>
                </a:solidFill>
              </a:rPr>
              <a:t>左図</a:t>
            </a:r>
            <a:endParaRPr lang="ja-JP" altLang="en-US" dirty="0">
              <a:solidFill>
                <a:schemeClr val="bg1"/>
              </a:solidFill>
            </a:endParaRPr>
          </a:p>
        </p:txBody>
      </p:sp>
      <p:sp>
        <p:nvSpPr>
          <p:cNvPr id="19" name="正方形/長方形 18">
            <a:extLst>
              <a:ext uri="{FF2B5EF4-FFF2-40B4-BE49-F238E27FC236}">
                <a16:creationId xmlns:a16="http://schemas.microsoft.com/office/drawing/2014/main" id="{D80A21D3-10AC-444C-BFBD-86A79568DD0D}"/>
              </a:ext>
            </a:extLst>
          </p:cNvPr>
          <p:cNvSpPr/>
          <p:nvPr/>
        </p:nvSpPr>
        <p:spPr>
          <a:xfrm>
            <a:off x="6182686" y="1807624"/>
            <a:ext cx="646331" cy="369332"/>
          </a:xfrm>
          <a:prstGeom prst="rect">
            <a:avLst/>
          </a:prstGeom>
          <a:solidFill>
            <a:schemeClr val="tx1"/>
          </a:solidFill>
        </p:spPr>
        <p:txBody>
          <a:bodyPr wrap="none">
            <a:spAutoFit/>
          </a:bodyPr>
          <a:lstStyle/>
          <a:p>
            <a:r>
              <a:rPr lang="ja-JP" altLang="en-US" b="1" dirty="0">
                <a:solidFill>
                  <a:schemeClr val="bg1"/>
                </a:solidFill>
              </a:rPr>
              <a:t>右図</a:t>
            </a:r>
            <a:endParaRPr lang="ja-JP" altLang="en-US" dirty="0">
              <a:solidFill>
                <a:schemeClr val="bg1"/>
              </a:solidFill>
            </a:endParaRPr>
          </a:p>
        </p:txBody>
      </p:sp>
      <p:sp>
        <p:nvSpPr>
          <p:cNvPr id="16" name="正方形/長方形 15">
            <a:extLst>
              <a:ext uri="{FF2B5EF4-FFF2-40B4-BE49-F238E27FC236}">
                <a16:creationId xmlns:a16="http://schemas.microsoft.com/office/drawing/2014/main" id="{FE9B23F0-02F3-449E-AD87-094DA9CAB243}"/>
              </a:ext>
            </a:extLst>
          </p:cNvPr>
          <p:cNvSpPr/>
          <p:nvPr/>
        </p:nvSpPr>
        <p:spPr>
          <a:xfrm>
            <a:off x="3393534" y="2491132"/>
            <a:ext cx="2440092" cy="461665"/>
          </a:xfrm>
          <a:prstGeom prst="rect">
            <a:avLst/>
          </a:prstGeom>
        </p:spPr>
        <p:txBody>
          <a:bodyPr wrap="none">
            <a:spAutoFit/>
          </a:bodyPr>
          <a:lstStyle/>
          <a:p>
            <a:r>
              <a:rPr lang="ja-JP" altLang="en-US"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大きな変化はない</a:t>
            </a:r>
            <a:endParaRPr lang="ja-JP" altLang="en-US" sz="2400" dirty="0">
              <a:solidFill>
                <a:srgbClr val="C00000"/>
              </a:solidFill>
            </a:endParaRPr>
          </a:p>
        </p:txBody>
      </p:sp>
      <p:sp>
        <p:nvSpPr>
          <p:cNvPr id="20" name="正方形/長方形 19">
            <a:extLst>
              <a:ext uri="{FF2B5EF4-FFF2-40B4-BE49-F238E27FC236}">
                <a16:creationId xmlns:a16="http://schemas.microsoft.com/office/drawing/2014/main" id="{1E63B159-D83C-4513-9FF8-5C240F5B398E}"/>
              </a:ext>
            </a:extLst>
          </p:cNvPr>
          <p:cNvSpPr/>
          <p:nvPr/>
        </p:nvSpPr>
        <p:spPr>
          <a:xfrm>
            <a:off x="8762082" y="2491132"/>
            <a:ext cx="3143809" cy="461665"/>
          </a:xfrm>
          <a:prstGeom prst="rect">
            <a:avLst/>
          </a:prstGeom>
        </p:spPr>
        <p:txBody>
          <a:bodyPr wrap="none">
            <a:spAutoFit/>
          </a:bodyPr>
          <a:lstStyle/>
          <a:p>
            <a:r>
              <a:rPr lang="en-US" altLang="ja-JP"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0-2</a:t>
            </a:r>
            <a:r>
              <a:rPr lang="ja-JP" altLang="en-US"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歳・</a:t>
            </a:r>
            <a:r>
              <a:rPr lang="en-US" altLang="ja-JP"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5</a:t>
            </a:r>
            <a:r>
              <a:rPr lang="ja-JP" altLang="en-US"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歳が突出する</a:t>
            </a:r>
            <a:endParaRPr lang="ja-JP" altLang="en-US" sz="2400" dirty="0">
              <a:solidFill>
                <a:srgbClr val="C00000"/>
              </a:solidFill>
            </a:endParaRPr>
          </a:p>
        </p:txBody>
      </p:sp>
      <p:sp>
        <p:nvSpPr>
          <p:cNvPr id="21" name="正方形/長方形 20">
            <a:extLst>
              <a:ext uri="{FF2B5EF4-FFF2-40B4-BE49-F238E27FC236}">
                <a16:creationId xmlns:a16="http://schemas.microsoft.com/office/drawing/2014/main" id="{484998D5-E6CE-4ACA-83A1-F5E3A8C2D3BE}"/>
              </a:ext>
            </a:extLst>
          </p:cNvPr>
          <p:cNvSpPr/>
          <p:nvPr/>
        </p:nvSpPr>
        <p:spPr>
          <a:xfrm>
            <a:off x="2244435" y="586906"/>
            <a:ext cx="9788713"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ママ年齢（左図）では大きな変化がなくても</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子ども年齢（右図）では悩みの度合いが顕著に変化します。　</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4" name="正方形/長方形 3">
            <a:extLst>
              <a:ext uri="{FF2B5EF4-FFF2-40B4-BE49-F238E27FC236}">
                <a16:creationId xmlns:a16="http://schemas.microsoft.com/office/drawing/2014/main" id="{6BCE3822-58D2-44C2-99CA-AD34F3FF0D83}"/>
              </a:ext>
            </a:extLst>
          </p:cNvPr>
          <p:cNvSpPr/>
          <p:nvPr/>
        </p:nvSpPr>
        <p:spPr>
          <a:xfrm>
            <a:off x="6461685" y="6504316"/>
            <a:ext cx="5179623" cy="369332"/>
          </a:xfrm>
          <a:prstGeom prst="rect">
            <a:avLst/>
          </a:prstGeom>
        </p:spPr>
        <p:txBody>
          <a:bodyPr wrap="none">
            <a:spAutoFit/>
          </a:bodyPr>
          <a:lstStyle/>
          <a:p>
            <a:r>
              <a:rPr lang="en-US" altLang="ja-JP"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ママの悩みは一例です。その他はお問合せください。</a:t>
            </a:r>
            <a:endParaRPr lang="ja-JP" altLang="en-US" dirty="0">
              <a:solidFill>
                <a:schemeClr val="bg1"/>
              </a:solidFill>
            </a:endParaRPr>
          </a:p>
        </p:txBody>
      </p:sp>
      <p:sp>
        <p:nvSpPr>
          <p:cNvPr id="18" name="正方形/長方形 17">
            <a:extLst>
              <a:ext uri="{FF2B5EF4-FFF2-40B4-BE49-F238E27FC236}">
                <a16:creationId xmlns:a16="http://schemas.microsoft.com/office/drawing/2014/main" id="{C7CAC1BD-73D2-4815-A926-A61F163EE117}"/>
              </a:ext>
            </a:extLst>
          </p:cNvPr>
          <p:cNvSpPr/>
          <p:nvPr/>
        </p:nvSpPr>
        <p:spPr>
          <a:xfrm>
            <a:off x="6979164" y="2952796"/>
            <a:ext cx="1106057" cy="2188699"/>
          </a:xfrm>
          <a:prstGeom prst="rect">
            <a:avLst/>
          </a:prstGeom>
          <a:no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D558A5C-B00F-4960-B901-082A0538A8B7}"/>
              </a:ext>
            </a:extLst>
          </p:cNvPr>
          <p:cNvSpPr/>
          <p:nvPr/>
        </p:nvSpPr>
        <p:spPr>
          <a:xfrm>
            <a:off x="9043976" y="2944776"/>
            <a:ext cx="725658" cy="2188699"/>
          </a:xfrm>
          <a:prstGeom prst="rect">
            <a:avLst/>
          </a:prstGeom>
          <a:no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830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967174E-7372-4559-89D7-01BA38B7E86A}"/>
              </a:ext>
            </a:extLst>
          </p:cNvPr>
          <p:cNvPicPr>
            <a:picLocks noChangeAspect="1"/>
          </p:cNvPicPr>
          <p:nvPr/>
        </p:nvPicPr>
        <p:blipFill>
          <a:blip r:embed="rId2"/>
          <a:stretch>
            <a:fillRect/>
          </a:stretch>
        </p:blipFill>
        <p:spPr>
          <a:xfrm>
            <a:off x="668392" y="546245"/>
            <a:ext cx="1308389" cy="1110148"/>
          </a:xfrm>
          <a:prstGeom prst="rect">
            <a:avLst/>
          </a:prstGeom>
        </p:spPr>
      </p:pic>
      <p:sp>
        <p:nvSpPr>
          <p:cNvPr id="17" name="正方形/長方形 16">
            <a:extLst>
              <a:ext uri="{FF2B5EF4-FFF2-40B4-BE49-F238E27FC236}">
                <a16:creationId xmlns:a16="http://schemas.microsoft.com/office/drawing/2014/main" id="{FB8492C0-64A5-4969-80E2-46E557A6C5F2}"/>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11" name="グラフ 10">
            <a:extLst>
              <a:ext uri="{FF2B5EF4-FFF2-40B4-BE49-F238E27FC236}">
                <a16:creationId xmlns:a16="http://schemas.microsoft.com/office/drawing/2014/main" id="{BCD00AD5-3064-4F10-84D3-FF2B754E21C6}"/>
              </a:ext>
            </a:extLst>
          </p:cNvPr>
          <p:cNvGraphicFramePr>
            <a:graphicFrameLocks/>
          </p:cNvGraphicFramePr>
          <p:nvPr>
            <p:extLst>
              <p:ext uri="{D42A27DB-BD31-4B8C-83A1-F6EECF244321}">
                <p14:modId xmlns:p14="http://schemas.microsoft.com/office/powerpoint/2010/main" val="2756886838"/>
              </p:ext>
            </p:extLst>
          </p:nvPr>
        </p:nvGraphicFramePr>
        <p:xfrm>
          <a:off x="183184" y="2011947"/>
          <a:ext cx="5564580" cy="4236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6D41D0F8-DEBB-4AC4-BD34-CBF1A49A1DFB}"/>
              </a:ext>
            </a:extLst>
          </p:cNvPr>
          <p:cNvGraphicFramePr>
            <a:graphicFrameLocks/>
          </p:cNvGraphicFramePr>
          <p:nvPr>
            <p:extLst>
              <p:ext uri="{D42A27DB-BD31-4B8C-83A1-F6EECF244321}">
                <p14:modId xmlns:p14="http://schemas.microsoft.com/office/powerpoint/2010/main" val="4235756615"/>
              </p:ext>
            </p:extLst>
          </p:nvPr>
        </p:nvGraphicFramePr>
        <p:xfrm>
          <a:off x="6268548" y="2011947"/>
          <a:ext cx="5565898" cy="4240053"/>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a:extLst>
              <a:ext uri="{FF2B5EF4-FFF2-40B4-BE49-F238E27FC236}">
                <a16:creationId xmlns:a16="http://schemas.microsoft.com/office/drawing/2014/main" id="{13493501-001C-41B0-84A7-EB31B8BF4656}"/>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チェック①</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子どもの悩み　子どもの年齢で変わる子育ての悩み</a:t>
            </a:r>
          </a:p>
        </p:txBody>
      </p:sp>
      <p:sp>
        <p:nvSpPr>
          <p:cNvPr id="5" name="正方形/長方形 4">
            <a:extLst>
              <a:ext uri="{FF2B5EF4-FFF2-40B4-BE49-F238E27FC236}">
                <a16:creationId xmlns:a16="http://schemas.microsoft.com/office/drawing/2014/main" id="{57257D03-6B23-4368-A3FC-6F1920EAE794}"/>
              </a:ext>
            </a:extLst>
          </p:cNvPr>
          <p:cNvSpPr/>
          <p:nvPr/>
        </p:nvSpPr>
        <p:spPr>
          <a:xfrm>
            <a:off x="73355" y="1815024"/>
            <a:ext cx="646331" cy="369332"/>
          </a:xfrm>
          <a:prstGeom prst="rect">
            <a:avLst/>
          </a:prstGeom>
          <a:solidFill>
            <a:schemeClr val="tx1"/>
          </a:solidFill>
        </p:spPr>
        <p:txBody>
          <a:bodyPr wrap="none">
            <a:spAutoFit/>
          </a:bodyPr>
          <a:lstStyle/>
          <a:p>
            <a:r>
              <a:rPr lang="ja-JP" altLang="en-US" b="1" dirty="0">
                <a:solidFill>
                  <a:schemeClr val="bg1"/>
                </a:solidFill>
              </a:rPr>
              <a:t>左図</a:t>
            </a:r>
            <a:endParaRPr lang="ja-JP" altLang="en-US" dirty="0">
              <a:solidFill>
                <a:schemeClr val="bg1"/>
              </a:solidFill>
            </a:endParaRPr>
          </a:p>
        </p:txBody>
      </p:sp>
      <p:sp>
        <p:nvSpPr>
          <p:cNvPr id="19" name="正方形/長方形 18">
            <a:extLst>
              <a:ext uri="{FF2B5EF4-FFF2-40B4-BE49-F238E27FC236}">
                <a16:creationId xmlns:a16="http://schemas.microsoft.com/office/drawing/2014/main" id="{D80A21D3-10AC-444C-BFBD-86A79568DD0D}"/>
              </a:ext>
            </a:extLst>
          </p:cNvPr>
          <p:cNvSpPr/>
          <p:nvPr/>
        </p:nvSpPr>
        <p:spPr>
          <a:xfrm>
            <a:off x="6182686" y="1807624"/>
            <a:ext cx="646331" cy="369332"/>
          </a:xfrm>
          <a:prstGeom prst="rect">
            <a:avLst/>
          </a:prstGeom>
          <a:solidFill>
            <a:schemeClr val="tx1"/>
          </a:solidFill>
        </p:spPr>
        <p:txBody>
          <a:bodyPr wrap="none">
            <a:spAutoFit/>
          </a:bodyPr>
          <a:lstStyle/>
          <a:p>
            <a:r>
              <a:rPr lang="ja-JP" altLang="en-US" b="1" dirty="0">
                <a:solidFill>
                  <a:schemeClr val="bg1"/>
                </a:solidFill>
              </a:rPr>
              <a:t>右図</a:t>
            </a:r>
            <a:endParaRPr lang="ja-JP" altLang="en-US" dirty="0">
              <a:solidFill>
                <a:schemeClr val="bg1"/>
              </a:solidFill>
            </a:endParaRPr>
          </a:p>
        </p:txBody>
      </p:sp>
      <p:sp>
        <p:nvSpPr>
          <p:cNvPr id="16" name="正方形/長方形 15">
            <a:extLst>
              <a:ext uri="{FF2B5EF4-FFF2-40B4-BE49-F238E27FC236}">
                <a16:creationId xmlns:a16="http://schemas.microsoft.com/office/drawing/2014/main" id="{31E401DB-16B7-4EFC-8DBB-CFD8AA042A3D}"/>
              </a:ext>
            </a:extLst>
          </p:cNvPr>
          <p:cNvSpPr/>
          <p:nvPr/>
        </p:nvSpPr>
        <p:spPr>
          <a:xfrm>
            <a:off x="3393534" y="2491132"/>
            <a:ext cx="2440092" cy="461665"/>
          </a:xfrm>
          <a:prstGeom prst="rect">
            <a:avLst/>
          </a:prstGeom>
        </p:spPr>
        <p:txBody>
          <a:bodyPr wrap="none">
            <a:spAutoFit/>
          </a:bodyPr>
          <a:lstStyle/>
          <a:p>
            <a:r>
              <a:rPr lang="ja-JP" altLang="en-US"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大きな変化はない</a:t>
            </a:r>
            <a:endParaRPr lang="ja-JP" altLang="en-US" sz="2400" dirty="0">
              <a:solidFill>
                <a:srgbClr val="C00000"/>
              </a:solidFill>
            </a:endParaRPr>
          </a:p>
        </p:txBody>
      </p:sp>
      <p:sp>
        <p:nvSpPr>
          <p:cNvPr id="20" name="正方形/長方形 19">
            <a:extLst>
              <a:ext uri="{FF2B5EF4-FFF2-40B4-BE49-F238E27FC236}">
                <a16:creationId xmlns:a16="http://schemas.microsoft.com/office/drawing/2014/main" id="{6C0FABE3-3C87-4D27-B27A-77733AA179A0}"/>
              </a:ext>
            </a:extLst>
          </p:cNvPr>
          <p:cNvSpPr/>
          <p:nvPr/>
        </p:nvSpPr>
        <p:spPr>
          <a:xfrm>
            <a:off x="8762082" y="2491132"/>
            <a:ext cx="3143809" cy="461665"/>
          </a:xfrm>
          <a:prstGeom prst="rect">
            <a:avLst/>
          </a:prstGeom>
        </p:spPr>
        <p:txBody>
          <a:bodyPr wrap="none">
            <a:spAutoFit/>
          </a:bodyPr>
          <a:lstStyle/>
          <a:p>
            <a:r>
              <a:rPr lang="en-US" altLang="ja-JP"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0-2</a:t>
            </a:r>
            <a:r>
              <a:rPr lang="ja-JP" altLang="en-US"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歳・</a:t>
            </a:r>
            <a:r>
              <a:rPr lang="en-US" altLang="ja-JP"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5</a:t>
            </a:r>
            <a:r>
              <a:rPr lang="ja-JP" altLang="en-US"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歳が突出する</a:t>
            </a:r>
            <a:endParaRPr lang="ja-JP" altLang="en-US" sz="2400" dirty="0">
              <a:solidFill>
                <a:srgbClr val="C00000"/>
              </a:solidFill>
            </a:endParaRPr>
          </a:p>
        </p:txBody>
      </p:sp>
      <p:sp>
        <p:nvSpPr>
          <p:cNvPr id="21" name="正方形/長方形 20">
            <a:extLst>
              <a:ext uri="{FF2B5EF4-FFF2-40B4-BE49-F238E27FC236}">
                <a16:creationId xmlns:a16="http://schemas.microsoft.com/office/drawing/2014/main" id="{19919D58-E727-4E4A-8B18-61B4B0AA3EE9}"/>
              </a:ext>
            </a:extLst>
          </p:cNvPr>
          <p:cNvSpPr/>
          <p:nvPr/>
        </p:nvSpPr>
        <p:spPr>
          <a:xfrm>
            <a:off x="2244435" y="586906"/>
            <a:ext cx="9788713" cy="830997"/>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ママ年齢（左図）では大きな変化がなくても</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子ども年齢（右図）では悩みの度合いが顕著に変化します。　</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 name="正方形/長方形 11">
            <a:extLst>
              <a:ext uri="{FF2B5EF4-FFF2-40B4-BE49-F238E27FC236}">
                <a16:creationId xmlns:a16="http://schemas.microsoft.com/office/drawing/2014/main" id="{47F9354D-3453-4D12-AFD3-BE0C80A11685}"/>
              </a:ext>
            </a:extLst>
          </p:cNvPr>
          <p:cNvSpPr/>
          <p:nvPr/>
        </p:nvSpPr>
        <p:spPr>
          <a:xfrm>
            <a:off x="6461685" y="6504316"/>
            <a:ext cx="5179623" cy="369332"/>
          </a:xfrm>
          <a:prstGeom prst="rect">
            <a:avLst/>
          </a:prstGeom>
        </p:spPr>
        <p:txBody>
          <a:bodyPr wrap="none">
            <a:spAutoFit/>
          </a:bodyPr>
          <a:lstStyle/>
          <a:p>
            <a:r>
              <a:rPr lang="en-US" altLang="ja-JP"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ママの悩みは一例です。その他はお問合せください。</a:t>
            </a:r>
            <a:endParaRPr lang="ja-JP" altLang="en-US" dirty="0">
              <a:solidFill>
                <a:schemeClr val="bg1"/>
              </a:solidFill>
            </a:endParaRPr>
          </a:p>
        </p:txBody>
      </p:sp>
      <p:sp>
        <p:nvSpPr>
          <p:cNvPr id="18" name="正方形/長方形 17">
            <a:extLst>
              <a:ext uri="{FF2B5EF4-FFF2-40B4-BE49-F238E27FC236}">
                <a16:creationId xmlns:a16="http://schemas.microsoft.com/office/drawing/2014/main" id="{4BC2BC30-F62E-43AE-BDF5-8AF5136A23A4}"/>
              </a:ext>
            </a:extLst>
          </p:cNvPr>
          <p:cNvSpPr/>
          <p:nvPr/>
        </p:nvSpPr>
        <p:spPr>
          <a:xfrm>
            <a:off x="6979164" y="2855496"/>
            <a:ext cx="1106057" cy="2286000"/>
          </a:xfrm>
          <a:prstGeom prst="rect">
            <a:avLst/>
          </a:prstGeom>
          <a:no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28D1D62-E28E-48EF-A67F-6CE383AC695A}"/>
              </a:ext>
            </a:extLst>
          </p:cNvPr>
          <p:cNvSpPr/>
          <p:nvPr/>
        </p:nvSpPr>
        <p:spPr>
          <a:xfrm>
            <a:off x="9043976" y="2847476"/>
            <a:ext cx="725658" cy="2286000"/>
          </a:xfrm>
          <a:prstGeom prst="rect">
            <a:avLst/>
          </a:prstGeom>
          <a:no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943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967174E-7372-4559-89D7-01BA38B7E86A}"/>
              </a:ext>
            </a:extLst>
          </p:cNvPr>
          <p:cNvPicPr>
            <a:picLocks noChangeAspect="1"/>
          </p:cNvPicPr>
          <p:nvPr/>
        </p:nvPicPr>
        <p:blipFill>
          <a:blip r:embed="rId2"/>
          <a:stretch>
            <a:fillRect/>
          </a:stretch>
        </p:blipFill>
        <p:spPr>
          <a:xfrm>
            <a:off x="668392" y="546245"/>
            <a:ext cx="1308389" cy="1110148"/>
          </a:xfrm>
          <a:prstGeom prst="rect">
            <a:avLst/>
          </a:prstGeom>
        </p:spPr>
      </p:pic>
      <p:sp>
        <p:nvSpPr>
          <p:cNvPr id="17" name="正方形/長方形 16">
            <a:extLst>
              <a:ext uri="{FF2B5EF4-FFF2-40B4-BE49-F238E27FC236}">
                <a16:creationId xmlns:a16="http://schemas.microsoft.com/office/drawing/2014/main" id="{FB8492C0-64A5-4969-80E2-46E557A6C5F2}"/>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3493501-001C-41B0-84A7-EB31B8BF4656}"/>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チェック①</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まとめ　子どもの年齢で変わる意識</a:t>
            </a:r>
          </a:p>
        </p:txBody>
      </p:sp>
      <p:sp>
        <p:nvSpPr>
          <p:cNvPr id="21" name="正方形/長方形 20">
            <a:extLst>
              <a:ext uri="{FF2B5EF4-FFF2-40B4-BE49-F238E27FC236}">
                <a16:creationId xmlns:a16="http://schemas.microsoft.com/office/drawing/2014/main" id="{484998D5-E6CE-4ACA-83A1-F5E3A8C2D3BE}"/>
              </a:ext>
            </a:extLst>
          </p:cNvPr>
          <p:cNvSpPr/>
          <p:nvPr/>
        </p:nvSpPr>
        <p:spPr>
          <a:xfrm>
            <a:off x="2244435" y="586906"/>
            <a:ext cx="9788713" cy="1569660"/>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ママ年齢では大きな変化がなくても、子ども年齢（右図）では悩みの度合いが顕著に変化することがあります。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より態度変容率を高めるためには、その課題に合わせたメッセージを届けること、</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フィットしたメディア選びをすることが重要です。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 name="正方形/長方形 1">
            <a:extLst>
              <a:ext uri="{FF2B5EF4-FFF2-40B4-BE49-F238E27FC236}">
                <a16:creationId xmlns:a16="http://schemas.microsoft.com/office/drawing/2014/main" id="{046D52BA-B328-4729-8F75-63CE0A0F1E47}"/>
              </a:ext>
            </a:extLst>
          </p:cNvPr>
          <p:cNvSpPr/>
          <p:nvPr/>
        </p:nvSpPr>
        <p:spPr>
          <a:xfrm>
            <a:off x="329767" y="4187457"/>
            <a:ext cx="5148985" cy="2554545"/>
          </a:xfrm>
          <a:prstGeom prst="rect">
            <a:avLst/>
          </a:prstGeom>
          <a:solidFill>
            <a:schemeClr val="accent6">
              <a:lumMod val="20000"/>
              <a:lumOff val="80000"/>
            </a:schemeClr>
          </a:solidFill>
        </p:spPr>
        <p:txBody>
          <a:bodyPr wrap="square">
            <a:spAutoFit/>
          </a:bodyPr>
          <a:lstStyle/>
          <a:p>
            <a:pPr algn="just"/>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000" b="1" dirty="0">
                <a:latin typeface="Meiryo UI" panose="020B0604030504040204" pitchFamily="50" charset="-128"/>
                <a:ea typeface="Meiryo UI" panose="020B0604030504040204" pitchFamily="50" charset="-128"/>
                <a:cs typeface="ＭＳ Ｐゴシック" panose="020B0600070205080204" pitchFamily="50" charset="-128"/>
              </a:rPr>
              <a:t>ママのきもち</a:t>
            </a:r>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a:t>
            </a: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□初めての子育て、毎日バタバタで余裕がない</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□やることがいっぱい</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□赤ちゃん軸で時間がまわる</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□赤ちゃんはデリケート</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□洗剤の成分も赤ちゃんにやさしいのがいい</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□大人と子ども用をわけて洗濯する労力が</a:t>
            </a:r>
            <a:r>
              <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2</a:t>
            </a:r>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倍</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 name="正方形/長方形 2">
            <a:extLst>
              <a:ext uri="{FF2B5EF4-FFF2-40B4-BE49-F238E27FC236}">
                <a16:creationId xmlns:a16="http://schemas.microsoft.com/office/drawing/2014/main" id="{5049EFB8-D7C3-415D-9BB3-5B378DD08921}"/>
              </a:ext>
            </a:extLst>
          </p:cNvPr>
          <p:cNvSpPr/>
          <p:nvPr/>
        </p:nvSpPr>
        <p:spPr>
          <a:xfrm>
            <a:off x="348454" y="2257372"/>
            <a:ext cx="5148985" cy="12593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ママ年齢だけの</a:t>
            </a:r>
            <a:endParaRPr lang="en-US" altLang="ja-JP" sz="4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ctr"/>
            <a:r>
              <a:rPr lang="ja-JP" altLang="en-US" sz="4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セグメント</a:t>
            </a:r>
            <a:endParaRPr kumimoji="1" lang="ja-JP" altLang="en-US" sz="4000" dirty="0"/>
          </a:p>
        </p:txBody>
      </p:sp>
      <p:sp>
        <p:nvSpPr>
          <p:cNvPr id="18" name="正方形/長方形 17">
            <a:extLst>
              <a:ext uri="{FF2B5EF4-FFF2-40B4-BE49-F238E27FC236}">
                <a16:creationId xmlns:a16="http://schemas.microsoft.com/office/drawing/2014/main" id="{4826F121-D35F-4418-BA79-2015495C5EA3}"/>
              </a:ext>
            </a:extLst>
          </p:cNvPr>
          <p:cNvSpPr/>
          <p:nvPr/>
        </p:nvSpPr>
        <p:spPr>
          <a:xfrm>
            <a:off x="6712720" y="2261228"/>
            <a:ext cx="5148985" cy="12593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子ども年齢を加えた</a:t>
            </a:r>
            <a:endParaRPr lang="en-US" altLang="ja-JP" sz="4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ctr"/>
            <a:r>
              <a:rPr lang="ja-JP" altLang="en-US" sz="4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セグメント</a:t>
            </a:r>
            <a:endParaRPr kumimoji="1" lang="ja-JP" altLang="en-US" sz="4000" dirty="0"/>
          </a:p>
        </p:txBody>
      </p:sp>
      <p:sp>
        <p:nvSpPr>
          <p:cNvPr id="7" name="正方形/長方形 6">
            <a:extLst>
              <a:ext uri="{FF2B5EF4-FFF2-40B4-BE49-F238E27FC236}">
                <a16:creationId xmlns:a16="http://schemas.microsoft.com/office/drawing/2014/main" id="{95E025C5-034E-4766-A2E0-B4A2741C1306}"/>
              </a:ext>
            </a:extLst>
          </p:cNvPr>
          <p:cNvSpPr/>
          <p:nvPr/>
        </p:nvSpPr>
        <p:spPr>
          <a:xfrm>
            <a:off x="5625155" y="2296835"/>
            <a:ext cx="954107" cy="1200329"/>
          </a:xfrm>
          <a:prstGeom prst="rect">
            <a:avLst/>
          </a:prstGeom>
        </p:spPr>
        <p:txBody>
          <a:bodyPr wrap="none">
            <a:spAutoFit/>
          </a:bodyPr>
          <a:lstStyle/>
          <a:p>
            <a:r>
              <a:rPr lang="en-US" altLang="ja-JP" sz="7200" dirty="0">
                <a:solidFill>
                  <a:schemeClr val="accent2"/>
                </a:solidFill>
                <a:latin typeface="Meiryo UI" panose="020B0604030504040204" pitchFamily="50" charset="-128"/>
                <a:ea typeface="Meiryo UI" panose="020B0604030504040204" pitchFamily="50" charset="-128"/>
                <a:cs typeface="ＭＳ Ｐゴシック" panose="020B0600070205080204" pitchFamily="50" charset="-128"/>
              </a:rPr>
              <a:t>×</a:t>
            </a:r>
            <a:endParaRPr lang="ja-JP" altLang="en-US" sz="7200" dirty="0">
              <a:solidFill>
                <a:schemeClr val="accent2"/>
              </a:solidFill>
            </a:endParaRPr>
          </a:p>
        </p:txBody>
      </p:sp>
      <p:sp>
        <p:nvSpPr>
          <p:cNvPr id="8" name="矢印: 下 7">
            <a:extLst>
              <a:ext uri="{FF2B5EF4-FFF2-40B4-BE49-F238E27FC236}">
                <a16:creationId xmlns:a16="http://schemas.microsoft.com/office/drawing/2014/main" id="{6A02F116-5313-4192-A9A0-AF4FF081E9BA}"/>
              </a:ext>
            </a:extLst>
          </p:cNvPr>
          <p:cNvSpPr/>
          <p:nvPr/>
        </p:nvSpPr>
        <p:spPr>
          <a:xfrm>
            <a:off x="1604210" y="3558237"/>
            <a:ext cx="8983579" cy="628808"/>
          </a:xfrm>
          <a:prstGeom prst="downArrow">
            <a:avLst>
              <a:gd name="adj1" fmla="val 50000"/>
              <a:gd name="adj2"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DA45086A-A12C-48AE-8347-4AB9834BDD0F}"/>
              </a:ext>
            </a:extLst>
          </p:cNvPr>
          <p:cNvPicPr>
            <a:picLocks noChangeAspect="1"/>
          </p:cNvPicPr>
          <p:nvPr/>
        </p:nvPicPr>
        <p:blipFill>
          <a:blip r:embed="rId2"/>
          <a:stretch>
            <a:fillRect/>
          </a:stretch>
        </p:blipFill>
        <p:spPr>
          <a:xfrm>
            <a:off x="6979692" y="2800418"/>
            <a:ext cx="704805" cy="590932"/>
          </a:xfrm>
          <a:prstGeom prst="rect">
            <a:avLst/>
          </a:prstGeom>
        </p:spPr>
      </p:pic>
      <p:sp>
        <p:nvSpPr>
          <p:cNvPr id="9" name="正方形/長方形 8">
            <a:extLst>
              <a:ext uri="{FF2B5EF4-FFF2-40B4-BE49-F238E27FC236}">
                <a16:creationId xmlns:a16="http://schemas.microsoft.com/office/drawing/2014/main" id="{E298AE7C-4503-4A89-9322-AB53A3AF06F3}"/>
              </a:ext>
            </a:extLst>
          </p:cNvPr>
          <p:cNvSpPr/>
          <p:nvPr/>
        </p:nvSpPr>
        <p:spPr>
          <a:xfrm>
            <a:off x="954208" y="3629671"/>
            <a:ext cx="10267554" cy="523220"/>
          </a:xfrm>
          <a:prstGeom prst="rect">
            <a:avLst/>
          </a:prstGeom>
        </p:spPr>
        <p:txBody>
          <a:bodyPr wrap="none">
            <a:spAutoFit/>
          </a:bodyPr>
          <a:lstStyle/>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具体的にどうするの？　例えば、</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歳のママは洗濯で悩んでいる場合</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3" name="正方形/長方形 22">
            <a:extLst>
              <a:ext uri="{FF2B5EF4-FFF2-40B4-BE49-F238E27FC236}">
                <a16:creationId xmlns:a16="http://schemas.microsoft.com/office/drawing/2014/main" id="{124156B8-2614-40D1-AB23-206684903B55}"/>
              </a:ext>
            </a:extLst>
          </p:cNvPr>
          <p:cNvSpPr/>
          <p:nvPr/>
        </p:nvSpPr>
        <p:spPr>
          <a:xfrm>
            <a:off x="6774240" y="4213357"/>
            <a:ext cx="5148985" cy="2554545"/>
          </a:xfrm>
          <a:prstGeom prst="rect">
            <a:avLst/>
          </a:prstGeom>
          <a:solidFill>
            <a:schemeClr val="accent6">
              <a:lumMod val="20000"/>
              <a:lumOff val="80000"/>
            </a:schemeClr>
          </a:solidFill>
        </p:spPr>
        <p:txBody>
          <a:bodyPr wrap="square">
            <a:spAutoFit/>
          </a:bodyPr>
          <a:lstStyle/>
          <a:p>
            <a:pPr algn="just"/>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000" b="1" dirty="0">
                <a:latin typeface="Meiryo UI" panose="020B0604030504040204" pitchFamily="50" charset="-128"/>
                <a:ea typeface="Meiryo UI" panose="020B0604030504040204" pitchFamily="50" charset="-128"/>
                <a:cs typeface="ＭＳ Ｐゴシック" panose="020B0600070205080204" pitchFamily="50" charset="-128"/>
              </a:rPr>
              <a:t>メッセージ</a:t>
            </a:r>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a:t>
            </a: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□初めての子育て・洗濯も大変だよね</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□赤ちゃんの肌にやさしい洗剤があるよ</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□大人・子ども用も一緒に洗えるよ</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□空いた時間でわが子との時間を楽しもう！</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000" b="1" dirty="0">
                <a:latin typeface="Meiryo UI" panose="020B0604030504040204" pitchFamily="50" charset="-128"/>
                <a:ea typeface="Meiryo UI" panose="020B0604030504040204" pitchFamily="50" charset="-128"/>
                <a:cs typeface="ＭＳ Ｐゴシック" panose="020B0600070205080204" pitchFamily="50" charset="-128"/>
              </a:rPr>
              <a:t>メディア選び</a:t>
            </a:r>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a:t>
            </a: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0</a:t>
            </a:r>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歳に強く、態度変容率の高いメディアが○</a:t>
            </a:r>
            <a:endPar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□ママの</a:t>
            </a:r>
            <a:r>
              <a:rPr lang="en-US"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24</a:t>
            </a:r>
            <a:r>
              <a:rPr lang="ja-JP" altLang="en-US"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時間をサポートするアプリが○</a:t>
            </a:r>
            <a:endParaRPr lang="ja-JP" altLang="ja-JP" sz="20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4" name="矢印: 下 23">
            <a:extLst>
              <a:ext uri="{FF2B5EF4-FFF2-40B4-BE49-F238E27FC236}">
                <a16:creationId xmlns:a16="http://schemas.microsoft.com/office/drawing/2014/main" id="{385EB48D-5DD8-4680-8443-B60FACB1F583}"/>
              </a:ext>
            </a:extLst>
          </p:cNvPr>
          <p:cNvSpPr/>
          <p:nvPr/>
        </p:nvSpPr>
        <p:spPr>
          <a:xfrm rot="16200000">
            <a:off x="5386737" y="5170685"/>
            <a:ext cx="1520241" cy="266220"/>
          </a:xfrm>
          <a:prstGeom prst="downArrow">
            <a:avLst>
              <a:gd name="adj1" fmla="val 50000"/>
              <a:gd name="adj2"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807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85039DB-46F5-4CE9-8850-1B6841BF2695}"/>
              </a:ext>
            </a:extLst>
          </p:cNvPr>
          <p:cNvGraphicFramePr>
            <a:graphicFrameLocks/>
          </p:cNvGraphicFramePr>
          <p:nvPr>
            <p:extLst>
              <p:ext uri="{D42A27DB-BD31-4B8C-83A1-F6EECF244321}">
                <p14:modId xmlns:p14="http://schemas.microsoft.com/office/powerpoint/2010/main" val="455633617"/>
              </p:ext>
            </p:extLst>
          </p:nvPr>
        </p:nvGraphicFramePr>
        <p:xfrm>
          <a:off x="320842" y="1656393"/>
          <a:ext cx="11558337" cy="4717973"/>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a:extLst>
              <a:ext uri="{FF2B5EF4-FFF2-40B4-BE49-F238E27FC236}">
                <a16:creationId xmlns:a16="http://schemas.microsoft.com/office/drawing/2014/main" id="{92C5CDAC-0A92-4963-923B-D7B1E97FE216}"/>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585DDDDC-6E69-4507-AC3A-6136A92E2F61}"/>
              </a:ext>
            </a:extLst>
          </p:cNvPr>
          <p:cNvSpPr/>
          <p:nvPr/>
        </p:nvSpPr>
        <p:spPr>
          <a:xfrm>
            <a:off x="7903647" y="6488668"/>
            <a:ext cx="4288353" cy="369332"/>
          </a:xfrm>
          <a:prstGeom prst="rect">
            <a:avLst/>
          </a:prstGeom>
        </p:spPr>
        <p:txBody>
          <a:bodyPr wrap="none">
            <a:spAutoFit/>
          </a:bodyPr>
          <a:lstStyle/>
          <a:p>
            <a:r>
              <a:rPr lang="en-US" altLang="ja-JP" dirty="0">
                <a:solidFill>
                  <a:schemeClr val="bg1"/>
                </a:solidFill>
                <a:latin typeface="Meiryo UI" panose="020B0604030504040204" pitchFamily="50" charset="-128"/>
                <a:ea typeface="Meiryo UI" panose="020B0604030504040204" pitchFamily="50" charset="-128"/>
              </a:rPr>
              <a:t>※</a:t>
            </a:r>
            <a:r>
              <a:rPr lang="ja-JP" altLang="en-US" dirty="0">
                <a:solidFill>
                  <a:schemeClr val="bg1"/>
                </a:solidFill>
                <a:latin typeface="Meiryo UI" panose="020B0604030504040204" pitchFamily="50" charset="-128"/>
                <a:ea typeface="Meiryo UI" panose="020B0604030504040204" pitchFamily="50" charset="-128"/>
              </a:rPr>
              <a:t>気になる業種があったらお声かけください。</a:t>
            </a:r>
          </a:p>
        </p:txBody>
      </p:sp>
      <p:sp>
        <p:nvSpPr>
          <p:cNvPr id="13" name="正方形/長方形 12">
            <a:extLst>
              <a:ext uri="{FF2B5EF4-FFF2-40B4-BE49-F238E27FC236}">
                <a16:creationId xmlns:a16="http://schemas.microsoft.com/office/drawing/2014/main" id="{894D6EAC-277E-4E35-A30F-5DC2543A6F90}"/>
              </a:ext>
            </a:extLst>
          </p:cNvPr>
          <p:cNvSpPr/>
          <p:nvPr/>
        </p:nvSpPr>
        <p:spPr>
          <a:xfrm>
            <a:off x="2413000" y="2451697"/>
            <a:ext cx="2501899" cy="3834985"/>
          </a:xfrm>
          <a:prstGeom prst="rect">
            <a:avLst/>
          </a:prstGeom>
          <a:no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E083975-2DE9-4A72-B96E-D1EA616034EC}"/>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チェック②</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ブランドスイッチが進むタイミング</a:t>
            </a:r>
          </a:p>
        </p:txBody>
      </p:sp>
      <p:sp>
        <p:nvSpPr>
          <p:cNvPr id="16" name="正方形/長方形 15">
            <a:extLst>
              <a:ext uri="{FF2B5EF4-FFF2-40B4-BE49-F238E27FC236}">
                <a16:creationId xmlns:a16="http://schemas.microsoft.com/office/drawing/2014/main" id="{681F48D6-425F-42B4-84FC-53972A84F584}"/>
              </a:ext>
            </a:extLst>
          </p:cNvPr>
          <p:cNvSpPr/>
          <p:nvPr/>
        </p:nvSpPr>
        <p:spPr>
          <a:xfrm>
            <a:off x="2244435" y="510268"/>
            <a:ext cx="9788713"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商品によりブランドスイッチが進むタイミングは異なります。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子どもの出産期を強化することでより効率的なアプローチを実現できます。　</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御社の製品サービスについてはお問合せください。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7" name="図 16">
            <a:extLst>
              <a:ext uri="{FF2B5EF4-FFF2-40B4-BE49-F238E27FC236}">
                <a16:creationId xmlns:a16="http://schemas.microsoft.com/office/drawing/2014/main" id="{11D6CE0E-2CC7-484A-B6A3-B698934064AF}"/>
              </a:ext>
            </a:extLst>
          </p:cNvPr>
          <p:cNvPicPr>
            <a:picLocks noChangeAspect="1"/>
          </p:cNvPicPr>
          <p:nvPr/>
        </p:nvPicPr>
        <p:blipFill>
          <a:blip r:embed="rId3"/>
          <a:stretch>
            <a:fillRect/>
          </a:stretch>
        </p:blipFill>
        <p:spPr>
          <a:xfrm>
            <a:off x="668392" y="546245"/>
            <a:ext cx="1308389" cy="1110148"/>
          </a:xfrm>
          <a:prstGeom prst="rect">
            <a:avLst/>
          </a:prstGeom>
        </p:spPr>
      </p:pic>
      <p:sp>
        <p:nvSpPr>
          <p:cNvPr id="18" name="正方形/長方形 17">
            <a:extLst>
              <a:ext uri="{FF2B5EF4-FFF2-40B4-BE49-F238E27FC236}">
                <a16:creationId xmlns:a16="http://schemas.microsoft.com/office/drawing/2014/main" id="{A4AA01B7-A473-4254-A5E4-E91EC4DD662F}"/>
              </a:ext>
            </a:extLst>
          </p:cNvPr>
          <p:cNvSpPr/>
          <p:nvPr/>
        </p:nvSpPr>
        <p:spPr>
          <a:xfrm>
            <a:off x="1854160" y="1902348"/>
            <a:ext cx="3921266" cy="461665"/>
          </a:xfrm>
          <a:prstGeom prst="rect">
            <a:avLst/>
          </a:prstGeom>
        </p:spPr>
        <p:txBody>
          <a:bodyPr wrap="none">
            <a:spAutoFit/>
          </a:bodyPr>
          <a:lstStyle/>
          <a:p>
            <a:r>
              <a:rPr lang="ja-JP" altLang="en-US" sz="24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新たにご提案したいアプローチ</a:t>
            </a:r>
            <a:endParaRPr lang="ja-JP" altLang="en-US" sz="2400" dirty="0">
              <a:solidFill>
                <a:srgbClr val="C00000"/>
              </a:solidFill>
            </a:endParaRPr>
          </a:p>
        </p:txBody>
      </p:sp>
    </p:spTree>
    <p:extLst>
      <p:ext uri="{BB962C8B-B14F-4D97-AF65-F5344CB8AC3E}">
        <p14:creationId xmlns:p14="http://schemas.microsoft.com/office/powerpoint/2010/main" val="192861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9B44737C-83C3-4ABE-BD05-7E11C4D094C4}"/>
              </a:ext>
            </a:extLst>
          </p:cNvPr>
          <p:cNvGraphicFramePr>
            <a:graphicFrameLocks/>
          </p:cNvGraphicFramePr>
          <p:nvPr>
            <p:extLst>
              <p:ext uri="{D42A27DB-BD31-4B8C-83A1-F6EECF244321}">
                <p14:modId xmlns:p14="http://schemas.microsoft.com/office/powerpoint/2010/main" val="2098685815"/>
              </p:ext>
            </p:extLst>
          </p:nvPr>
        </p:nvGraphicFramePr>
        <p:xfrm>
          <a:off x="524418" y="1820157"/>
          <a:ext cx="5464399" cy="49235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E11C64EB-8952-41F4-8AC3-74FE96EB2862}"/>
              </a:ext>
            </a:extLst>
          </p:cNvPr>
          <p:cNvGraphicFramePr>
            <a:graphicFrameLocks/>
          </p:cNvGraphicFramePr>
          <p:nvPr>
            <p:extLst>
              <p:ext uri="{D42A27DB-BD31-4B8C-83A1-F6EECF244321}">
                <p14:modId xmlns:p14="http://schemas.microsoft.com/office/powerpoint/2010/main" val="203664162"/>
              </p:ext>
            </p:extLst>
          </p:nvPr>
        </p:nvGraphicFramePr>
        <p:xfrm>
          <a:off x="6397805" y="1820157"/>
          <a:ext cx="5464399" cy="4923542"/>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E866AC26-B1DD-432E-80C3-959E4AC63308}"/>
              </a:ext>
            </a:extLst>
          </p:cNvPr>
          <p:cNvSpPr/>
          <p:nvPr/>
        </p:nvSpPr>
        <p:spPr>
          <a:xfrm>
            <a:off x="852488" y="1827638"/>
            <a:ext cx="5207000" cy="646331"/>
          </a:xfrm>
          <a:prstGeom prst="rect">
            <a:avLst/>
          </a:prstGeom>
          <a:solidFill>
            <a:schemeClr val="accent2">
              <a:lumMod val="20000"/>
              <a:lumOff val="80000"/>
            </a:schemeClr>
          </a:solidFill>
        </p:spPr>
        <p:txBody>
          <a:bodyPr wrap="square">
            <a:spAutoFit/>
          </a:bodyPr>
          <a:lstStyle/>
          <a:p>
            <a:pPr>
              <a:spcAft>
                <a:spcPts val="0"/>
              </a:spcAft>
            </a:pPr>
            <a:r>
              <a:rPr lang="en-US" altLang="ja-JP" b="1" kern="100" dirty="0">
                <a:solidFill>
                  <a:schemeClr val="accent6"/>
                </a:solidFill>
                <a:latin typeface="Meiryo UI" pitchFamily="50" charset="-128"/>
                <a:ea typeface="Meiryo UI" pitchFamily="50" charset="-128"/>
                <a:cs typeface="Meiryo UI" pitchFamily="50" charset="-128"/>
              </a:rPr>
              <a:t>【</a:t>
            </a:r>
            <a:r>
              <a:rPr lang="ja-JP" altLang="en-US" b="1" kern="100" dirty="0">
                <a:solidFill>
                  <a:schemeClr val="accent6"/>
                </a:solidFill>
                <a:latin typeface="Meiryo UI" pitchFamily="50" charset="-128"/>
                <a:ea typeface="Meiryo UI" pitchFamily="50" charset="-128"/>
                <a:cs typeface="Meiryo UI" pitchFamily="50" charset="-128"/>
              </a:rPr>
              <a:t>ママ年齢軸</a:t>
            </a:r>
            <a:r>
              <a:rPr lang="en-US" altLang="ja-JP" b="1" kern="100" dirty="0">
                <a:solidFill>
                  <a:schemeClr val="accent6"/>
                </a:solidFill>
                <a:latin typeface="Meiryo UI" pitchFamily="50" charset="-128"/>
                <a:ea typeface="Meiryo UI" pitchFamily="50" charset="-128"/>
                <a:cs typeface="Meiryo UI" pitchFamily="50" charset="-128"/>
              </a:rPr>
              <a:t>】</a:t>
            </a:r>
            <a:r>
              <a:rPr lang="ja-JP" altLang="en-US" b="1" kern="100" dirty="0">
                <a:solidFill>
                  <a:schemeClr val="accent6"/>
                </a:solidFill>
                <a:latin typeface="Meiryo UI" pitchFamily="50" charset="-128"/>
                <a:ea typeface="Meiryo UI" pitchFamily="50" charset="-128"/>
                <a:cs typeface="Meiryo UI" pitchFamily="50" charset="-128"/>
              </a:rPr>
              <a:t>での訴求ポイント</a:t>
            </a:r>
            <a:endParaRPr lang="en-US" altLang="ja-JP" b="1" kern="100" dirty="0">
              <a:solidFill>
                <a:schemeClr val="accent6"/>
              </a:solidFill>
              <a:latin typeface="Meiryo UI" pitchFamily="50" charset="-128"/>
              <a:ea typeface="Meiryo UI" pitchFamily="50" charset="-128"/>
              <a:cs typeface="Meiryo UI" pitchFamily="50" charset="-128"/>
            </a:endParaRPr>
          </a:p>
          <a:p>
            <a:pPr>
              <a:spcAft>
                <a:spcPts val="0"/>
              </a:spcAft>
            </a:pPr>
            <a:r>
              <a:rPr lang="ja-JP" altLang="en-US" b="1" kern="100" dirty="0">
                <a:solidFill>
                  <a:schemeClr val="accent6"/>
                </a:solidFill>
                <a:latin typeface="Meiryo UI" pitchFamily="50" charset="-128"/>
                <a:ea typeface="Meiryo UI" pitchFamily="50" charset="-128"/>
                <a:cs typeface="Meiryo UI" pitchFamily="50" charset="-128"/>
              </a:rPr>
              <a:t>汚れが落ちる＞好きな香り＞時短ができる　</a:t>
            </a:r>
            <a:r>
              <a:rPr lang="en-US" altLang="ja-JP" b="1" kern="100" dirty="0">
                <a:solidFill>
                  <a:schemeClr val="accent6"/>
                </a:solidFill>
                <a:latin typeface="Meiryo UI" pitchFamily="50" charset="-128"/>
                <a:ea typeface="Meiryo UI" pitchFamily="50" charset="-128"/>
                <a:cs typeface="Meiryo UI" pitchFamily="50" charset="-128"/>
              </a:rPr>
              <a:t>※</a:t>
            </a:r>
            <a:r>
              <a:rPr lang="ja-JP" altLang="en-US" b="1" kern="100" dirty="0">
                <a:solidFill>
                  <a:schemeClr val="accent6"/>
                </a:solidFill>
                <a:latin typeface="Meiryo UI" pitchFamily="50" charset="-128"/>
                <a:ea typeface="Meiryo UI" pitchFamily="50" charset="-128"/>
                <a:cs typeface="Meiryo UI" pitchFamily="50" charset="-128"/>
              </a:rPr>
              <a:t>競合多</a:t>
            </a:r>
            <a:endParaRPr lang="en-US" altLang="ja-JP" kern="100" dirty="0">
              <a:solidFill>
                <a:schemeClr val="accent6"/>
              </a:solidFill>
              <a:latin typeface="Meiryo UI" pitchFamily="50" charset="-128"/>
              <a:ea typeface="Meiryo UI" pitchFamily="50" charset="-128"/>
              <a:cs typeface="Meiryo UI" pitchFamily="50" charset="-128"/>
            </a:endParaRPr>
          </a:p>
        </p:txBody>
      </p:sp>
      <p:sp>
        <p:nvSpPr>
          <p:cNvPr id="7" name="正方形/長方形 6">
            <a:extLst>
              <a:ext uri="{FF2B5EF4-FFF2-40B4-BE49-F238E27FC236}">
                <a16:creationId xmlns:a16="http://schemas.microsoft.com/office/drawing/2014/main" id="{92C5CDAC-0A92-4963-923B-D7B1E97FE216}"/>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585DDDDC-6E69-4507-AC3A-6136A92E2F61}"/>
              </a:ext>
            </a:extLst>
          </p:cNvPr>
          <p:cNvSpPr/>
          <p:nvPr/>
        </p:nvSpPr>
        <p:spPr>
          <a:xfrm>
            <a:off x="7903647" y="6488668"/>
            <a:ext cx="4288353" cy="369332"/>
          </a:xfrm>
          <a:prstGeom prst="rect">
            <a:avLst/>
          </a:prstGeom>
        </p:spPr>
        <p:txBody>
          <a:bodyPr wrap="none">
            <a:spAutoFit/>
          </a:bodyPr>
          <a:lstStyle/>
          <a:p>
            <a:r>
              <a:rPr lang="en-US" altLang="ja-JP" dirty="0">
                <a:solidFill>
                  <a:schemeClr val="bg1"/>
                </a:solidFill>
                <a:latin typeface="Meiryo UI" panose="020B0604030504040204" pitchFamily="50" charset="-128"/>
                <a:ea typeface="Meiryo UI" panose="020B0604030504040204" pitchFamily="50" charset="-128"/>
              </a:rPr>
              <a:t>※</a:t>
            </a:r>
            <a:r>
              <a:rPr lang="ja-JP" altLang="en-US" dirty="0">
                <a:solidFill>
                  <a:schemeClr val="bg1"/>
                </a:solidFill>
                <a:latin typeface="Meiryo UI" panose="020B0604030504040204" pitchFamily="50" charset="-128"/>
                <a:ea typeface="Meiryo UI" panose="020B0604030504040204" pitchFamily="50" charset="-128"/>
              </a:rPr>
              <a:t>気になる業種があったらお声かけください。</a:t>
            </a:r>
          </a:p>
        </p:txBody>
      </p:sp>
      <p:sp>
        <p:nvSpPr>
          <p:cNvPr id="11" name="正方形/長方形 10">
            <a:extLst>
              <a:ext uri="{FF2B5EF4-FFF2-40B4-BE49-F238E27FC236}">
                <a16:creationId xmlns:a16="http://schemas.microsoft.com/office/drawing/2014/main" id="{DAAB3411-4DD1-4BC8-B78D-5ECF44053301}"/>
              </a:ext>
            </a:extLst>
          </p:cNvPr>
          <p:cNvSpPr/>
          <p:nvPr/>
        </p:nvSpPr>
        <p:spPr>
          <a:xfrm>
            <a:off x="6655204" y="1808032"/>
            <a:ext cx="5207000" cy="646331"/>
          </a:xfrm>
          <a:prstGeom prst="rect">
            <a:avLst/>
          </a:prstGeom>
          <a:solidFill>
            <a:schemeClr val="accent2">
              <a:lumMod val="20000"/>
              <a:lumOff val="80000"/>
            </a:schemeClr>
          </a:solidFill>
        </p:spPr>
        <p:txBody>
          <a:bodyPr wrap="square">
            <a:spAutoFit/>
          </a:bodyPr>
          <a:lstStyle/>
          <a:p>
            <a:pPr>
              <a:spcAft>
                <a:spcPts val="0"/>
              </a:spcAft>
            </a:pPr>
            <a:r>
              <a:rPr lang="en-US" altLang="ja-JP" b="1" kern="100" dirty="0">
                <a:solidFill>
                  <a:schemeClr val="accent6"/>
                </a:solidFill>
                <a:latin typeface="Meiryo UI" pitchFamily="50" charset="-128"/>
                <a:ea typeface="Meiryo UI" pitchFamily="50" charset="-128"/>
                <a:cs typeface="Meiryo UI" pitchFamily="50" charset="-128"/>
              </a:rPr>
              <a:t>【</a:t>
            </a:r>
            <a:r>
              <a:rPr lang="ja-JP" altLang="en-US" b="1" kern="100" dirty="0">
                <a:solidFill>
                  <a:schemeClr val="accent6"/>
                </a:solidFill>
                <a:latin typeface="Meiryo UI" pitchFamily="50" charset="-128"/>
                <a:ea typeface="Meiryo UI" pitchFamily="50" charset="-128"/>
                <a:cs typeface="Meiryo UI" pitchFamily="50" charset="-128"/>
              </a:rPr>
              <a:t>子年齢軸</a:t>
            </a:r>
            <a:r>
              <a:rPr lang="en-US" altLang="ja-JP" b="1" kern="100" dirty="0">
                <a:solidFill>
                  <a:schemeClr val="accent6"/>
                </a:solidFill>
                <a:latin typeface="Meiryo UI" pitchFamily="50" charset="-128"/>
                <a:ea typeface="Meiryo UI" pitchFamily="50" charset="-128"/>
                <a:cs typeface="Meiryo UI" pitchFamily="50" charset="-128"/>
              </a:rPr>
              <a:t>】</a:t>
            </a:r>
            <a:r>
              <a:rPr lang="ja-JP" altLang="en-US" b="1" kern="100" dirty="0">
                <a:solidFill>
                  <a:schemeClr val="accent6"/>
                </a:solidFill>
                <a:latin typeface="Meiryo UI" pitchFamily="50" charset="-128"/>
                <a:ea typeface="Meiryo UI" pitchFamily="50" charset="-128"/>
                <a:cs typeface="Meiryo UI" pitchFamily="50" charset="-128"/>
              </a:rPr>
              <a:t>での訴求ポイント</a:t>
            </a:r>
            <a:endParaRPr lang="en-US" altLang="ja-JP" b="1" kern="100" dirty="0">
              <a:solidFill>
                <a:schemeClr val="accent6"/>
              </a:solidFill>
              <a:latin typeface="Meiryo UI" pitchFamily="50" charset="-128"/>
              <a:ea typeface="Meiryo UI" pitchFamily="50" charset="-128"/>
              <a:cs typeface="Meiryo UI" pitchFamily="50" charset="-128"/>
            </a:endParaRPr>
          </a:p>
          <a:p>
            <a:pPr>
              <a:spcAft>
                <a:spcPts val="0"/>
              </a:spcAft>
            </a:pPr>
            <a:r>
              <a:rPr lang="en-US" altLang="ja-JP" b="1" kern="100" dirty="0">
                <a:solidFill>
                  <a:schemeClr val="accent6"/>
                </a:solidFill>
                <a:latin typeface="Meiryo UI" pitchFamily="50" charset="-128"/>
                <a:ea typeface="Meiryo UI" pitchFamily="50" charset="-128"/>
                <a:cs typeface="Meiryo UI" pitchFamily="50" charset="-128"/>
              </a:rPr>
              <a:t>0-1</a:t>
            </a:r>
            <a:r>
              <a:rPr lang="ja-JP" altLang="en-US" b="1" kern="100" dirty="0">
                <a:solidFill>
                  <a:schemeClr val="accent6"/>
                </a:solidFill>
                <a:latin typeface="Meiryo UI" pitchFamily="50" charset="-128"/>
                <a:ea typeface="Meiryo UI" pitchFamily="50" charset="-128"/>
                <a:cs typeface="Meiryo UI" pitchFamily="50" charset="-128"/>
              </a:rPr>
              <a:t>歳だと　肌にやさしい＞無添加＞汚れが落ちる</a:t>
            </a:r>
            <a:endParaRPr lang="en-US" altLang="ja-JP" kern="100" dirty="0">
              <a:solidFill>
                <a:schemeClr val="accent6"/>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894D6EAC-277E-4E35-A30F-5DC2543A6F90}"/>
              </a:ext>
            </a:extLst>
          </p:cNvPr>
          <p:cNvSpPr/>
          <p:nvPr/>
        </p:nvSpPr>
        <p:spPr>
          <a:xfrm>
            <a:off x="6785810" y="2518611"/>
            <a:ext cx="1307431" cy="2668379"/>
          </a:xfrm>
          <a:prstGeom prst="rect">
            <a:avLst/>
          </a:prstGeom>
          <a:no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E083975-2DE9-4A72-B96E-D1EA616034EC}"/>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チェック③</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子ども年齢でみると、商品選びの重視ポイントやメッセージも変わる</a:t>
            </a:r>
          </a:p>
        </p:txBody>
      </p:sp>
      <p:pic>
        <p:nvPicPr>
          <p:cNvPr id="16" name="図 15">
            <a:extLst>
              <a:ext uri="{FF2B5EF4-FFF2-40B4-BE49-F238E27FC236}">
                <a16:creationId xmlns:a16="http://schemas.microsoft.com/office/drawing/2014/main" id="{C1F73711-1C71-4C8C-8548-84FCE8FE6FBF}"/>
              </a:ext>
            </a:extLst>
          </p:cNvPr>
          <p:cNvPicPr>
            <a:picLocks noChangeAspect="1"/>
          </p:cNvPicPr>
          <p:nvPr/>
        </p:nvPicPr>
        <p:blipFill>
          <a:blip r:embed="rId4"/>
          <a:stretch>
            <a:fillRect/>
          </a:stretch>
        </p:blipFill>
        <p:spPr>
          <a:xfrm>
            <a:off x="668392" y="546245"/>
            <a:ext cx="1308389" cy="1110148"/>
          </a:xfrm>
          <a:prstGeom prst="rect">
            <a:avLst/>
          </a:prstGeom>
        </p:spPr>
      </p:pic>
      <p:sp>
        <p:nvSpPr>
          <p:cNvPr id="17" name="正方形/長方形 16">
            <a:extLst>
              <a:ext uri="{FF2B5EF4-FFF2-40B4-BE49-F238E27FC236}">
                <a16:creationId xmlns:a16="http://schemas.microsoft.com/office/drawing/2014/main" id="{FA5CA2CD-A5ED-4232-B1BC-1DEB96E1D04A}"/>
              </a:ext>
            </a:extLst>
          </p:cNvPr>
          <p:cNvSpPr/>
          <p:nvPr/>
        </p:nvSpPr>
        <p:spPr>
          <a:xfrm>
            <a:off x="2244435" y="586906"/>
            <a:ext cx="9788713" cy="830997"/>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ママ年齢（左図）では大きな変化がなくても子ども年齢（右図）では</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メッセージも大きく変化します。　</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18597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908E44-D659-47A7-836F-83506D685289}"/>
              </a:ext>
            </a:extLst>
          </p:cNvPr>
          <p:cNvSpPr/>
          <p:nvPr/>
        </p:nvSpPr>
        <p:spPr bwMode="auto">
          <a:xfrm>
            <a:off x="1258081" y="2206928"/>
            <a:ext cx="1388717" cy="316093"/>
          </a:xfrm>
          <a:prstGeom prst="rect">
            <a:avLst/>
          </a:prstGeom>
          <a:solidFill>
            <a:schemeClr val="accent2"/>
          </a:solidFill>
          <a:ln w="19050" algn="ctr">
            <a:noFill/>
            <a:miter lim="800000"/>
            <a:headEnd/>
            <a:tailEnd/>
          </a:ln>
          <a:effectLst/>
        </p:spPr>
        <p:txBody>
          <a:bodyPr wrap="square" lIns="0" tIns="30675" rIns="0" bIns="0" rtlCol="0" anchor="ctr">
            <a:noAutofit/>
          </a:bodyPr>
          <a:lstStyle/>
          <a:p>
            <a:pPr algn="ctr" defTabSz="779173">
              <a:defRPr/>
            </a:pPr>
            <a:r>
              <a:rPr lang="ja-JP" altLang="en-US" sz="1600" b="1" kern="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掲載イメージ</a:t>
            </a:r>
          </a:p>
        </p:txBody>
      </p:sp>
      <p:sp>
        <p:nvSpPr>
          <p:cNvPr id="8" name="AutoShape 2">
            <a:extLst>
              <a:ext uri="{FF2B5EF4-FFF2-40B4-BE49-F238E27FC236}">
                <a16:creationId xmlns:a16="http://schemas.microsoft.com/office/drawing/2014/main" id="{581540FE-A758-4232-A30F-CC2DFCE8FD79}"/>
              </a:ext>
            </a:extLst>
          </p:cNvPr>
          <p:cNvSpPr>
            <a:spLocks noChangeAspect="1" noChangeArrowheads="1"/>
          </p:cNvSpPr>
          <p:nvPr/>
        </p:nvSpPr>
        <p:spPr bwMode="auto">
          <a:xfrm>
            <a:off x="15113276"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9" name="表 8">
            <a:extLst>
              <a:ext uri="{FF2B5EF4-FFF2-40B4-BE49-F238E27FC236}">
                <a16:creationId xmlns:a16="http://schemas.microsoft.com/office/drawing/2014/main" id="{0FEA04CF-EDCB-4CDA-9CD7-318CAE75041C}"/>
              </a:ext>
            </a:extLst>
          </p:cNvPr>
          <p:cNvGraphicFramePr>
            <a:graphicFrameLocks noGrp="1"/>
          </p:cNvGraphicFramePr>
          <p:nvPr>
            <p:extLst>
              <p:ext uri="{D42A27DB-BD31-4B8C-83A1-F6EECF244321}">
                <p14:modId xmlns:p14="http://schemas.microsoft.com/office/powerpoint/2010/main" val="4051972186"/>
              </p:ext>
            </p:extLst>
          </p:nvPr>
        </p:nvGraphicFramePr>
        <p:xfrm>
          <a:off x="5410200" y="1723550"/>
          <a:ext cx="6242958" cy="5000082"/>
        </p:xfrm>
        <a:graphic>
          <a:graphicData uri="http://schemas.openxmlformats.org/drawingml/2006/table">
            <a:tbl>
              <a:tblPr/>
              <a:tblGrid>
                <a:gridCol w="1040493">
                  <a:extLst>
                    <a:ext uri="{9D8B030D-6E8A-4147-A177-3AD203B41FA5}">
                      <a16:colId xmlns:a16="http://schemas.microsoft.com/office/drawing/2014/main" val="3726119908"/>
                    </a:ext>
                  </a:extLst>
                </a:gridCol>
                <a:gridCol w="1040493">
                  <a:extLst>
                    <a:ext uri="{9D8B030D-6E8A-4147-A177-3AD203B41FA5}">
                      <a16:colId xmlns:a16="http://schemas.microsoft.com/office/drawing/2014/main" val="3143207816"/>
                    </a:ext>
                  </a:extLst>
                </a:gridCol>
                <a:gridCol w="1040493">
                  <a:extLst>
                    <a:ext uri="{9D8B030D-6E8A-4147-A177-3AD203B41FA5}">
                      <a16:colId xmlns:a16="http://schemas.microsoft.com/office/drawing/2014/main" val="3780005152"/>
                    </a:ext>
                  </a:extLst>
                </a:gridCol>
                <a:gridCol w="1040493">
                  <a:extLst>
                    <a:ext uri="{9D8B030D-6E8A-4147-A177-3AD203B41FA5}">
                      <a16:colId xmlns:a16="http://schemas.microsoft.com/office/drawing/2014/main" val="2984732560"/>
                    </a:ext>
                  </a:extLst>
                </a:gridCol>
                <a:gridCol w="1040493">
                  <a:extLst>
                    <a:ext uri="{9D8B030D-6E8A-4147-A177-3AD203B41FA5}">
                      <a16:colId xmlns:a16="http://schemas.microsoft.com/office/drawing/2014/main" val="945087987"/>
                    </a:ext>
                  </a:extLst>
                </a:gridCol>
                <a:gridCol w="1040493">
                  <a:extLst>
                    <a:ext uri="{9D8B030D-6E8A-4147-A177-3AD203B41FA5}">
                      <a16:colId xmlns:a16="http://schemas.microsoft.com/office/drawing/2014/main" val="312112502"/>
                    </a:ext>
                  </a:extLst>
                </a:gridCol>
              </a:tblGrid>
              <a:tr h="240164">
                <a:tc>
                  <a:txBody>
                    <a:bodyPr/>
                    <a:lstStyle/>
                    <a:p>
                      <a:pPr algn="l"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メニュー名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ネイティブインフィード広告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88907384"/>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タイプ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予約型純広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29300119"/>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掲載面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ホームタブ「今日のオススメ記事」フィード内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71565993"/>
                  </a:ext>
                </a:extLst>
              </a:tr>
              <a:tr h="240164">
                <a:tc rowSpan="2">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セグメント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rowSpan="2">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妊娠初期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妊娠中期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妊娠後期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育児前期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育児後期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9738459"/>
                  </a:ext>
                </a:extLst>
              </a:tr>
              <a:tr h="2401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（生後</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0~5</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か月）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（生後</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6</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カ月</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7971537"/>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掲載料金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a:txBody>
                    <a:bodyPr/>
                    <a:lstStyle/>
                    <a:p>
                      <a:pPr algn="ctr" rtl="0" fontAlgn="ctr"/>
                      <a:r>
                        <a:rPr lang="en-US" sz="900" b="1" i="0" u="none" strike="noStrike">
                          <a:solidFill>
                            <a:schemeClr val="tx1"/>
                          </a:solidFill>
                          <a:effectLst/>
                          <a:latin typeface="BIZ UDPゴシック" panose="020B0400000000000000" pitchFamily="50" charset="-128"/>
                          <a:ea typeface="BIZ UDPゴシック" panose="020B0400000000000000" pitchFamily="50" charset="-128"/>
                        </a:rPr>
                        <a:t>\300,000（G)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\400,000（G)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300,000</a:t>
                      </a: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\250,000（G)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\200,000（G)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3439685"/>
                  </a:ext>
                </a:extLst>
              </a:tr>
              <a:tr h="256176">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配信量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a:txBody>
                    <a:bodyPr/>
                    <a:lstStyle/>
                    <a:p>
                      <a:pPr algn="ctr" rtl="0" fontAlgn="ctr"/>
                      <a:r>
                        <a:rPr lang="en-US" sz="700" b="1" i="0" u="none" strike="noStrike" dirty="0">
                          <a:solidFill>
                            <a:schemeClr val="tx1"/>
                          </a:solidFill>
                          <a:effectLst/>
                          <a:latin typeface="BIZ UDPゴシック" panose="020B0400000000000000" pitchFamily="50" charset="-128"/>
                          <a:ea typeface="BIZ UDPゴシック" panose="020B0400000000000000" pitchFamily="50" charset="-128"/>
                        </a:rPr>
                        <a:t>300,000imp/</a:t>
                      </a:r>
                      <a:r>
                        <a:rPr lang="ja-JP" altLang="en-US" sz="700" b="1" i="0" u="none" strike="noStrike" dirty="0">
                          <a:solidFill>
                            <a:schemeClr val="tx1"/>
                          </a:solidFill>
                          <a:effectLst/>
                          <a:latin typeface="BIZ UDPゴシック" panose="020B0400000000000000" pitchFamily="50" charset="-128"/>
                          <a:ea typeface="BIZ UDPゴシック" panose="020B0400000000000000" pitchFamily="50" charset="-128"/>
                        </a:rPr>
                        <a:t>週想定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700" b="1" i="0" u="none" strike="noStrike" dirty="0">
                          <a:solidFill>
                            <a:schemeClr val="tx1"/>
                          </a:solidFill>
                          <a:effectLst/>
                          <a:latin typeface="BIZ UDPゴシック" panose="020B0400000000000000" pitchFamily="50" charset="-128"/>
                          <a:ea typeface="BIZ UDPゴシック" panose="020B0400000000000000" pitchFamily="50" charset="-128"/>
                        </a:rPr>
                        <a:t>4</a:t>
                      </a:r>
                      <a:r>
                        <a:rPr lang="en-US" sz="700" b="1" i="0" u="none" strike="noStrike" dirty="0">
                          <a:solidFill>
                            <a:schemeClr val="tx1"/>
                          </a:solidFill>
                          <a:effectLst/>
                          <a:latin typeface="BIZ UDPゴシック" panose="020B0400000000000000" pitchFamily="50" charset="-128"/>
                          <a:ea typeface="BIZ UDPゴシック" panose="020B0400000000000000" pitchFamily="50" charset="-128"/>
                        </a:rPr>
                        <a:t>00,000imp/</a:t>
                      </a:r>
                      <a:r>
                        <a:rPr lang="ja-JP" altLang="en-US" sz="700" b="1" i="0" u="none" strike="noStrike" dirty="0">
                          <a:solidFill>
                            <a:schemeClr val="tx1"/>
                          </a:solidFill>
                          <a:effectLst/>
                          <a:latin typeface="BIZ UDPゴシック" panose="020B0400000000000000" pitchFamily="50" charset="-128"/>
                          <a:ea typeface="BIZ UDPゴシック" panose="020B0400000000000000" pitchFamily="50" charset="-128"/>
                        </a:rPr>
                        <a:t>週想定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700" b="1" i="0" u="none" strike="noStrike" dirty="0">
                          <a:solidFill>
                            <a:schemeClr val="tx1"/>
                          </a:solidFill>
                          <a:effectLst/>
                          <a:latin typeface="BIZ UDPゴシック" panose="020B0400000000000000" pitchFamily="50" charset="-128"/>
                          <a:ea typeface="BIZ UDPゴシック" panose="020B0400000000000000" pitchFamily="50" charset="-128"/>
                        </a:rPr>
                        <a:t>3</a:t>
                      </a:r>
                      <a:r>
                        <a:rPr lang="en-US" sz="700" b="1" i="0" u="none" strike="noStrike" dirty="0">
                          <a:solidFill>
                            <a:schemeClr val="tx1"/>
                          </a:solidFill>
                          <a:effectLst/>
                          <a:latin typeface="BIZ UDPゴシック" panose="020B0400000000000000" pitchFamily="50" charset="-128"/>
                          <a:ea typeface="BIZ UDPゴシック" panose="020B0400000000000000" pitchFamily="50" charset="-128"/>
                        </a:rPr>
                        <a:t>00,000imp/</a:t>
                      </a:r>
                      <a:r>
                        <a:rPr lang="ja-JP" altLang="en-US" sz="700" b="1" i="0" u="none" strike="noStrike" dirty="0">
                          <a:solidFill>
                            <a:schemeClr val="tx1"/>
                          </a:solidFill>
                          <a:effectLst/>
                          <a:latin typeface="BIZ UDPゴシック" panose="020B0400000000000000" pitchFamily="50" charset="-128"/>
                          <a:ea typeface="BIZ UDPゴシック" panose="020B0400000000000000" pitchFamily="50" charset="-128"/>
                        </a:rPr>
                        <a:t>週想定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1" i="0" u="none" strike="noStrike" dirty="0">
                          <a:solidFill>
                            <a:schemeClr val="tx1"/>
                          </a:solidFill>
                          <a:effectLst/>
                          <a:latin typeface="BIZ UDPゴシック" panose="020B0400000000000000" pitchFamily="50" charset="-128"/>
                          <a:ea typeface="BIZ UDPゴシック" panose="020B0400000000000000" pitchFamily="50" charset="-128"/>
                        </a:rPr>
                        <a:t>250,000imp/</a:t>
                      </a:r>
                      <a:r>
                        <a:rPr lang="ja-JP" altLang="en-US" sz="700" b="1" i="0" u="none" strike="noStrike" dirty="0">
                          <a:solidFill>
                            <a:schemeClr val="tx1"/>
                          </a:solidFill>
                          <a:effectLst/>
                          <a:latin typeface="BIZ UDPゴシック" panose="020B0400000000000000" pitchFamily="50" charset="-128"/>
                          <a:ea typeface="BIZ UDPゴシック" panose="020B0400000000000000" pitchFamily="50" charset="-128"/>
                        </a:rPr>
                        <a:t>週想定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1" i="0" u="none" strike="noStrike" dirty="0">
                          <a:solidFill>
                            <a:schemeClr val="tx1"/>
                          </a:solidFill>
                          <a:effectLst/>
                          <a:latin typeface="BIZ UDPゴシック" panose="020B0400000000000000" pitchFamily="50" charset="-128"/>
                          <a:ea typeface="BIZ UDPゴシック" panose="020B0400000000000000" pitchFamily="50" charset="-128"/>
                        </a:rPr>
                        <a:t>200,000imp/</a:t>
                      </a:r>
                      <a:r>
                        <a:rPr lang="ja-JP" altLang="en-US" sz="700" b="1" i="0" u="none" strike="noStrike" dirty="0">
                          <a:solidFill>
                            <a:schemeClr val="tx1"/>
                          </a:solidFill>
                          <a:effectLst/>
                          <a:latin typeface="BIZ UDPゴシック" panose="020B0400000000000000" pitchFamily="50" charset="-128"/>
                          <a:ea typeface="BIZ UDPゴシック" panose="020B0400000000000000" pitchFamily="50" charset="-128"/>
                        </a:rPr>
                        <a:t>週想定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669026"/>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想定</a:t>
                      </a:r>
                      <a:r>
                        <a:rPr lang="en-US" sz="900" b="1" i="0" u="none" strike="noStrike">
                          <a:solidFill>
                            <a:schemeClr val="tx1"/>
                          </a:solidFill>
                          <a:effectLst/>
                          <a:latin typeface="BIZ UDPゴシック" panose="020B0400000000000000" pitchFamily="50" charset="-128"/>
                          <a:ea typeface="BIZ UDPゴシック" panose="020B0400000000000000" pitchFamily="50" charset="-128"/>
                        </a:rPr>
                        <a:t>CTR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a:txBody>
                    <a:bodyPr/>
                    <a:lstStyle/>
                    <a:p>
                      <a:pPr algn="ctr" rtl="0" fontAlgn="ctr"/>
                      <a:r>
                        <a:rPr lang="en-US" altLang="ja-JP" sz="700" b="1" i="0" u="none" strike="noStrike">
                          <a:solidFill>
                            <a:schemeClr val="tx1"/>
                          </a:solidFill>
                          <a:effectLst/>
                          <a:latin typeface="BIZ UDPゴシック" panose="020B0400000000000000" pitchFamily="50" charset="-128"/>
                          <a:ea typeface="BIZ UDPゴシック" panose="020B0400000000000000" pitchFamily="50" charset="-128"/>
                        </a:rPr>
                        <a:t>0.3~0.8%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700" b="1" i="0" u="none" strike="noStrike" dirty="0">
                          <a:solidFill>
                            <a:schemeClr val="tx1"/>
                          </a:solidFill>
                          <a:effectLst/>
                          <a:latin typeface="BIZ UDPゴシック" panose="020B0400000000000000" pitchFamily="50" charset="-128"/>
                          <a:ea typeface="BIZ UDPゴシック" panose="020B0400000000000000" pitchFamily="50" charset="-128"/>
                        </a:rPr>
                        <a:t>0.3~0.8%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700" b="1" i="0" u="none" strike="noStrike">
                          <a:solidFill>
                            <a:schemeClr val="tx1"/>
                          </a:solidFill>
                          <a:effectLst/>
                          <a:latin typeface="BIZ UDPゴシック" panose="020B0400000000000000" pitchFamily="50" charset="-128"/>
                          <a:ea typeface="BIZ UDPゴシック" panose="020B0400000000000000" pitchFamily="50" charset="-128"/>
                        </a:rPr>
                        <a:t>0.3~0.5%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700" b="1" i="0" u="none" strike="noStrike" dirty="0">
                          <a:solidFill>
                            <a:schemeClr val="tx1"/>
                          </a:solidFill>
                          <a:effectLst/>
                          <a:latin typeface="BIZ UDPゴシック" panose="020B0400000000000000" pitchFamily="50" charset="-128"/>
                          <a:ea typeface="BIZ UDPゴシック" panose="020B0400000000000000" pitchFamily="50" charset="-128"/>
                        </a:rPr>
                        <a:t>0.2~0.5%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700" b="1" i="0" u="none" strike="noStrike" dirty="0">
                          <a:solidFill>
                            <a:schemeClr val="tx1"/>
                          </a:solidFill>
                          <a:effectLst/>
                          <a:latin typeface="BIZ UDPゴシック" panose="020B0400000000000000" pitchFamily="50" charset="-128"/>
                          <a:ea typeface="BIZ UDPゴシック" panose="020B0400000000000000" pitchFamily="50" charset="-128"/>
                        </a:rPr>
                        <a:t>0.2~0.5%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897883"/>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最大枠数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t"/>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各セグメント　</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3</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枠</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9527829"/>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保証形態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期間保証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4731457"/>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掲載期間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ctr"/>
                      <a:r>
                        <a:rPr lang="en-US" altLang="zh-TW" sz="900" b="1"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週間（毎週月曜日</a:t>
                      </a:r>
                      <a:r>
                        <a:rPr lang="en-US" altLang="zh-TW" sz="900" b="1" i="0" u="none" strike="noStrike" dirty="0">
                          <a:solidFill>
                            <a:schemeClr val="tx1"/>
                          </a:solidFill>
                          <a:effectLst/>
                          <a:latin typeface="BIZ UDPゴシック" panose="020B0400000000000000" pitchFamily="50" charset="-128"/>
                          <a:ea typeface="BIZ UDPゴシック" panose="020B0400000000000000" pitchFamily="50" charset="-128"/>
                        </a:rPr>
                        <a:t>10:00am</a:t>
                      </a: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～翌月曜日</a:t>
                      </a:r>
                      <a:r>
                        <a:rPr lang="en-US" altLang="zh-TW" sz="900" b="1" i="0" u="none" strike="noStrike" dirty="0">
                          <a:solidFill>
                            <a:schemeClr val="tx1"/>
                          </a:solidFill>
                          <a:effectLst/>
                          <a:latin typeface="BIZ UDPゴシック" panose="020B0400000000000000" pitchFamily="50" charset="-128"/>
                          <a:ea typeface="BIZ UDPゴシック" panose="020B0400000000000000" pitchFamily="50" charset="-128"/>
                        </a:rPr>
                        <a:t>9:59am</a:t>
                      </a: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8601145"/>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レポート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ct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imp,</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click</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数，</a:t>
                      </a: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CTR（</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掲載終了後</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7</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営業日以内に送付）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4401642"/>
                  </a:ext>
                </a:extLst>
              </a:tr>
              <a:tr h="240164">
                <a:tc rowSpan="3">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入稿規定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t"/>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画像：</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160×160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09509950"/>
                  </a:ext>
                </a:extLst>
              </a:tr>
              <a:tr h="240164">
                <a:tc vMerge="1">
                  <a:txBody>
                    <a:bodyPr/>
                    <a:lstStyle/>
                    <a:p>
                      <a:endParaRPr kumimoji="1" lang="ja-JP" altLang="en-US"/>
                    </a:p>
                  </a:txBody>
                  <a:tcPr/>
                </a:tc>
                <a:tc gridSpan="5">
                  <a:txBody>
                    <a:bodyPr/>
                    <a:lstStyle/>
                    <a:p>
                      <a:pPr algn="l" rtl="0" fontAlgn="t"/>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テキスト：全角半角共に</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28</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文字以内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90332724"/>
                  </a:ext>
                </a:extLst>
              </a:tr>
              <a:tr h="240164">
                <a:tc vMerge="1">
                  <a:txBody>
                    <a:bodyPr/>
                    <a:lstStyle/>
                    <a:p>
                      <a:endParaRPr kumimoji="1" lang="ja-JP" altLang="en-US"/>
                    </a:p>
                  </a:txBody>
                  <a:tcPr/>
                </a:tc>
                <a:tc gridSpan="5">
                  <a:txBody>
                    <a:bodyPr/>
                    <a:lstStyle/>
                    <a:p>
                      <a:pPr algn="l" rtl="0" fontAlgn="t"/>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URL</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本　</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掲載期間中の差し替え不可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39567232"/>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原稿種類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t"/>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画像ファイル：</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GIF/PNG/JPG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13071736"/>
                  </a:ext>
                </a:extLst>
              </a:tr>
              <a:tr h="274186">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最大容量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t"/>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容量：</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30</a:t>
                      </a:r>
                      <a:r>
                        <a:rPr lang="en-US" sz="900" b="1" i="0" u="none" strike="noStrike" dirty="0">
                          <a:solidFill>
                            <a:schemeClr val="tx1"/>
                          </a:solidFill>
                          <a:effectLst/>
                          <a:latin typeface="BIZ UDPゴシック" panose="020B0400000000000000" pitchFamily="50" charset="-128"/>
                          <a:ea typeface="BIZ UDPゴシック" panose="020B0400000000000000" pitchFamily="50" charset="-128"/>
                        </a:rPr>
                        <a:t>KB</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以内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05876439"/>
                  </a:ext>
                </a:extLst>
              </a:tr>
              <a:tr h="240164">
                <a:tc>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入稿本数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最大</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本</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52309385"/>
                  </a:ext>
                </a:extLst>
              </a:tr>
              <a:tr h="240164">
                <a:tc rowSpan="2">
                  <a:txBody>
                    <a:bodyPr/>
                    <a:lstStyle/>
                    <a:p>
                      <a:pPr algn="l" rtl="0"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申込</a:t>
                      </a:r>
                      <a:r>
                        <a:rPr lang="en-US" altLang="ja-JP" sz="900" b="1" i="0" u="none" strike="noStrike">
                          <a:solidFill>
                            <a:schemeClr val="tx1"/>
                          </a:solidFill>
                          <a:effectLst/>
                          <a:latin typeface="BIZ UDPゴシック" panose="020B0400000000000000" pitchFamily="50" charset="-128"/>
                          <a:ea typeface="BIZ UDPゴシック" panose="020B0400000000000000" pitchFamily="50" charset="-128"/>
                        </a:rPr>
                        <a:t>/</a:t>
                      </a:r>
                      <a:br>
                        <a:rPr lang="en-US" altLang="ja-JP" sz="900" b="1" i="0" u="none" strike="noStrike">
                          <a:solidFill>
                            <a:schemeClr val="tx1"/>
                          </a:solidFill>
                          <a:effectLst/>
                          <a:latin typeface="BIZ UDPゴシック" panose="020B0400000000000000" pitchFamily="50" charset="-128"/>
                          <a:ea typeface="BIZ UDPゴシック" panose="020B0400000000000000" pitchFamily="50" charset="-128"/>
                        </a:rPr>
                      </a:b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入稿期限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3FB"/>
                    </a:solidFill>
                  </a:tcPr>
                </a:tc>
                <a:tc gridSpan="5">
                  <a:txBody>
                    <a:bodyPr/>
                    <a:lstStyle/>
                    <a:p>
                      <a:pPr algn="l" rtl="0" fontAlgn="ct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掲載開始</a:t>
                      </a:r>
                      <a:r>
                        <a:rPr lang="en-US" altLang="zh-TW" sz="900" b="1" i="0" u="none" strike="noStrike" dirty="0">
                          <a:solidFill>
                            <a:schemeClr val="tx1"/>
                          </a:solidFill>
                          <a:effectLst/>
                          <a:latin typeface="BIZ UDPゴシック" panose="020B0400000000000000" pitchFamily="50" charset="-128"/>
                          <a:ea typeface="BIZ UDPゴシック" panose="020B0400000000000000" pitchFamily="50" charset="-128"/>
                        </a:rPr>
                        <a:t>5</a:t>
                      </a: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営業日前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51649609"/>
                  </a:ext>
                </a:extLst>
              </a:tr>
              <a:tr h="386932">
                <a:tc vMerge="1">
                  <a:txBody>
                    <a:bodyPr/>
                    <a:lstStyle/>
                    <a:p>
                      <a:endParaRPr kumimoji="1" lang="ja-JP" altLang="en-US"/>
                    </a:p>
                  </a:txBody>
                  <a:tcPr/>
                </a:tc>
                <a:tc gridSpan="5">
                  <a:txBody>
                    <a:bodyPr/>
                    <a:lstStyle/>
                    <a:p>
                      <a:pPr algn="l" rtl="0" fontAlgn="ct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正式申込前に必ず在庫確認の上、仮押さえ→申込ステップをお願いいたします。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79911591"/>
                  </a:ext>
                </a:extLst>
              </a:tr>
            </a:tbl>
          </a:graphicData>
        </a:graphic>
      </p:graphicFrame>
      <p:sp>
        <p:nvSpPr>
          <p:cNvPr id="11" name="正方形/長方形 10">
            <a:extLst>
              <a:ext uri="{FF2B5EF4-FFF2-40B4-BE49-F238E27FC236}">
                <a16:creationId xmlns:a16="http://schemas.microsoft.com/office/drawing/2014/main" id="{5DD9CC1E-9DE9-4374-A796-59276DDF9F37}"/>
              </a:ext>
            </a:extLst>
          </p:cNvPr>
          <p:cNvSpPr/>
          <p:nvPr/>
        </p:nvSpPr>
        <p:spPr>
          <a:xfrm>
            <a:off x="2054965" y="523220"/>
            <a:ext cx="10137035"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たまひよのアプリ（まいにちのたまひよ）を活用した予約型純広広告です。弊社に登録された</a:t>
            </a:r>
            <a:r>
              <a:rPr lang="ja-JP" altLang="en-US" sz="240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rPr>
              <a:t>月齢セグメント別</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に効率的な配信が可能です。</a:t>
            </a: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必要なひとに、必要なタイミングで、必要なメッセージを届ける！まずはテストを！</a:t>
            </a:r>
          </a:p>
        </p:txBody>
      </p:sp>
      <p:pic>
        <p:nvPicPr>
          <p:cNvPr id="12" name="図 11">
            <a:extLst>
              <a:ext uri="{FF2B5EF4-FFF2-40B4-BE49-F238E27FC236}">
                <a16:creationId xmlns:a16="http://schemas.microsoft.com/office/drawing/2014/main" id="{643DC83F-71C1-4222-85EA-8CC02F434E39}"/>
              </a:ext>
            </a:extLst>
          </p:cNvPr>
          <p:cNvPicPr>
            <a:picLocks noChangeAspect="1"/>
          </p:cNvPicPr>
          <p:nvPr/>
        </p:nvPicPr>
        <p:blipFill>
          <a:blip r:embed="rId2"/>
          <a:stretch>
            <a:fillRect/>
          </a:stretch>
        </p:blipFill>
        <p:spPr>
          <a:xfrm>
            <a:off x="668392" y="546245"/>
            <a:ext cx="1308389" cy="1110148"/>
          </a:xfrm>
          <a:prstGeom prst="rect">
            <a:avLst/>
          </a:prstGeom>
        </p:spPr>
      </p:pic>
      <p:grpSp>
        <p:nvGrpSpPr>
          <p:cNvPr id="13" name="グループ化 12">
            <a:extLst>
              <a:ext uri="{FF2B5EF4-FFF2-40B4-BE49-F238E27FC236}">
                <a16:creationId xmlns:a16="http://schemas.microsoft.com/office/drawing/2014/main" id="{5B04AF87-49C4-4915-93B0-E126CE3A7E4D}"/>
              </a:ext>
            </a:extLst>
          </p:cNvPr>
          <p:cNvGrpSpPr/>
          <p:nvPr/>
        </p:nvGrpSpPr>
        <p:grpSpPr>
          <a:xfrm>
            <a:off x="1153303" y="2741449"/>
            <a:ext cx="1646955" cy="3209657"/>
            <a:chOff x="1253629" y="2649829"/>
            <a:chExt cx="1796282" cy="3534255"/>
          </a:xfrm>
        </p:grpSpPr>
        <p:grpSp>
          <p:nvGrpSpPr>
            <p:cNvPr id="14" name="グループ化 13">
              <a:extLst>
                <a:ext uri="{FF2B5EF4-FFF2-40B4-BE49-F238E27FC236}">
                  <a16:creationId xmlns:a16="http://schemas.microsoft.com/office/drawing/2014/main" id="{EDBFC788-7B9F-402A-9A32-00C9FB3B1270}"/>
                </a:ext>
              </a:extLst>
            </p:cNvPr>
            <p:cNvGrpSpPr/>
            <p:nvPr/>
          </p:nvGrpSpPr>
          <p:grpSpPr>
            <a:xfrm>
              <a:off x="1253629" y="2649829"/>
              <a:ext cx="1796282" cy="3534255"/>
              <a:chOff x="1838009" y="2990370"/>
              <a:chExt cx="1796282" cy="3534255"/>
            </a:xfrm>
          </p:grpSpPr>
          <p:pic>
            <p:nvPicPr>
              <p:cNvPr id="17" name="図 16">
                <a:extLst>
                  <a:ext uri="{FF2B5EF4-FFF2-40B4-BE49-F238E27FC236}">
                    <a16:creationId xmlns:a16="http://schemas.microsoft.com/office/drawing/2014/main" id="{40042CC8-7E0F-49EB-994E-E21D6FECEF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8009" y="2990370"/>
                <a:ext cx="1796282" cy="3534255"/>
              </a:xfrm>
              <a:prstGeom prst="rect">
                <a:avLst/>
              </a:prstGeom>
            </p:spPr>
          </p:pic>
          <p:pic>
            <p:nvPicPr>
              <p:cNvPr id="18" name="図 17">
                <a:extLst>
                  <a:ext uri="{FF2B5EF4-FFF2-40B4-BE49-F238E27FC236}">
                    <a16:creationId xmlns:a16="http://schemas.microsoft.com/office/drawing/2014/main" id="{145B461F-A2C3-4366-917C-F4C68E2EF9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06759" y="3534315"/>
                <a:ext cx="1486560" cy="2533199"/>
              </a:xfrm>
              <a:prstGeom prst="rect">
                <a:avLst/>
              </a:prstGeom>
            </p:spPr>
          </p:pic>
        </p:grpSp>
        <p:pic>
          <p:nvPicPr>
            <p:cNvPr id="15" name="図 14">
              <a:extLst>
                <a:ext uri="{FF2B5EF4-FFF2-40B4-BE49-F238E27FC236}">
                  <a16:creationId xmlns:a16="http://schemas.microsoft.com/office/drawing/2014/main" id="{20DBE7D0-9FC5-4D3A-B2E8-881F706D7F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2663" y="3120761"/>
              <a:ext cx="1504742" cy="2606212"/>
            </a:xfrm>
            <a:prstGeom prst="rect">
              <a:avLst/>
            </a:prstGeom>
            <a:ln>
              <a:solidFill>
                <a:schemeClr val="bg1">
                  <a:lumMod val="75000"/>
                </a:schemeClr>
              </a:solidFill>
            </a:ln>
          </p:spPr>
        </p:pic>
        <p:sp>
          <p:nvSpPr>
            <p:cNvPr id="16" name="正方形/長方形 15">
              <a:extLst>
                <a:ext uri="{FF2B5EF4-FFF2-40B4-BE49-F238E27FC236}">
                  <a16:creationId xmlns:a16="http://schemas.microsoft.com/office/drawing/2014/main" id="{FDEFA278-9E2A-464A-829B-9513AF4267D3}"/>
                </a:ext>
              </a:extLst>
            </p:cNvPr>
            <p:cNvSpPr/>
            <p:nvPr/>
          </p:nvSpPr>
          <p:spPr>
            <a:xfrm>
              <a:off x="1788909" y="5117432"/>
              <a:ext cx="996487" cy="304799"/>
            </a:xfrm>
            <a:prstGeom prst="rect">
              <a:avLst/>
            </a:prstGeom>
            <a:solidFill>
              <a:srgbClr val="FFB3FF">
                <a:alpha val="50196"/>
              </a:srgbClr>
            </a:solidFill>
            <a:ln w="25400" cap="flat" cmpd="sng" algn="ctr">
              <a:solidFill>
                <a:srgbClr val="FF0000"/>
              </a:solidFill>
              <a:prstDash val="solid"/>
            </a:ln>
            <a:effectLst/>
          </p:spPr>
          <p:txBody>
            <a:bodyPr rtlCol="0" anchor="ctr"/>
            <a:lstStyle/>
            <a:p>
              <a:pPr algn="ctr" fontAlgn="auto">
                <a:spcBef>
                  <a:spcPts val="0"/>
                </a:spcBef>
                <a:spcAft>
                  <a:spcPts val="0"/>
                </a:spcAft>
                <a:defRPr/>
              </a:pPr>
              <a:r>
                <a:rPr lang="en-US" altLang="ja-JP" kern="0" dirty="0">
                  <a:solidFill>
                    <a:srgbClr val="FF0000"/>
                  </a:solidFill>
                  <a:latin typeface="Meiryo UI" panose="020B0604030504040204" pitchFamily="50" charset="-128"/>
                  <a:ea typeface="Meiryo UI" panose="020B0604030504040204" pitchFamily="50" charset="-128"/>
                </a:rPr>
                <a:t>AD</a:t>
              </a:r>
              <a:endParaRPr lang="ja-JP" altLang="en-US" kern="0" dirty="0">
                <a:solidFill>
                  <a:srgbClr val="FF0000"/>
                </a:solidFill>
                <a:latin typeface="Meiryo UI" panose="020B0604030504040204" pitchFamily="50" charset="-128"/>
                <a:ea typeface="Meiryo UI" panose="020B0604030504040204" pitchFamily="50" charset="-128"/>
              </a:endParaRPr>
            </a:p>
          </p:txBody>
        </p:sp>
      </p:grpSp>
      <p:sp>
        <p:nvSpPr>
          <p:cNvPr id="19" name="正方形/長方形 18">
            <a:extLst>
              <a:ext uri="{FF2B5EF4-FFF2-40B4-BE49-F238E27FC236}">
                <a16:creationId xmlns:a16="http://schemas.microsoft.com/office/drawing/2014/main" id="{DCB913E9-3219-4527-9158-50FD4CE795F2}"/>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チェック④</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20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万円から可能なたまひよのアプリを活用したリーチ施策</a:t>
            </a:r>
          </a:p>
        </p:txBody>
      </p:sp>
      <p:sp>
        <p:nvSpPr>
          <p:cNvPr id="22" name="矢印: 右 21">
            <a:extLst>
              <a:ext uri="{FF2B5EF4-FFF2-40B4-BE49-F238E27FC236}">
                <a16:creationId xmlns:a16="http://schemas.microsoft.com/office/drawing/2014/main" id="{6D638B38-0050-42DD-9E30-3FF37F423608}"/>
              </a:ext>
            </a:extLst>
          </p:cNvPr>
          <p:cNvSpPr/>
          <p:nvPr/>
        </p:nvSpPr>
        <p:spPr>
          <a:xfrm>
            <a:off x="2882792" y="3472692"/>
            <a:ext cx="1032873" cy="733827"/>
          </a:xfrm>
          <a:prstGeom prst="rightArrow">
            <a:avLst/>
          </a:prstGeom>
          <a:solidFill>
            <a:srgbClr val="B1D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schemeClr val="tx1"/>
              </a:solidFill>
            </a:endParaRPr>
          </a:p>
        </p:txBody>
      </p:sp>
      <p:sp>
        <p:nvSpPr>
          <p:cNvPr id="23" name="正方形/長方形 22">
            <a:extLst>
              <a:ext uri="{FF2B5EF4-FFF2-40B4-BE49-F238E27FC236}">
                <a16:creationId xmlns:a16="http://schemas.microsoft.com/office/drawing/2014/main" id="{0B241676-A41B-4EB3-906C-CBA6358CE232}"/>
              </a:ext>
            </a:extLst>
          </p:cNvPr>
          <p:cNvSpPr/>
          <p:nvPr/>
        </p:nvSpPr>
        <p:spPr bwMode="auto">
          <a:xfrm>
            <a:off x="3998199" y="3080186"/>
            <a:ext cx="1032873" cy="1631513"/>
          </a:xfrm>
          <a:prstGeom prst="rect">
            <a:avLst/>
          </a:prstGeom>
          <a:solidFill>
            <a:schemeClr val="bg1">
              <a:lumMod val="50000"/>
            </a:schemeClr>
          </a:solidFill>
          <a:ln w="28575" algn="ctr">
            <a:noFill/>
            <a:miter lim="800000"/>
            <a:headEnd/>
            <a:tailEnd/>
          </a:ln>
          <a:effectLst/>
        </p:spPr>
        <p:txBody>
          <a:bodyPr wrap="square" rtlCol="0" anchor="ctr">
            <a:noAutofit/>
          </a:bodyPr>
          <a:lstStyle/>
          <a:p>
            <a:pPr algn="ctr"/>
            <a:r>
              <a:rPr lang="ja-JP" altLang="en-US" sz="1400" b="1" dirty="0">
                <a:solidFill>
                  <a:srgbClr val="FFFFFF"/>
                </a:solidFill>
                <a:latin typeface="Meiryo UI" panose="020B0604030504040204" pitchFamily="50" charset="-128"/>
                <a:ea typeface="Meiryo UI" panose="020B0604030504040204" pitchFamily="50" charset="-128"/>
              </a:rPr>
              <a:t>広告主様</a:t>
            </a:r>
            <a:endParaRPr lang="en-US" altLang="ja-JP" sz="1400" b="1" dirty="0">
              <a:solidFill>
                <a:srgbClr val="FFFFFF"/>
              </a:solidFill>
              <a:latin typeface="Meiryo UI" panose="020B0604030504040204" pitchFamily="50" charset="-128"/>
              <a:ea typeface="Meiryo UI" panose="020B0604030504040204" pitchFamily="50" charset="-128"/>
            </a:endParaRPr>
          </a:p>
          <a:p>
            <a:pPr algn="ctr"/>
            <a:r>
              <a:rPr lang="ja-JP" altLang="en-US" sz="1400" b="1" dirty="0">
                <a:solidFill>
                  <a:srgbClr val="FFFFFF"/>
                </a:solidFill>
                <a:latin typeface="Meiryo UI" panose="020B0604030504040204" pitchFamily="50" charset="-128"/>
                <a:ea typeface="Meiryo UI" panose="020B0604030504040204" pitchFamily="50" charset="-128"/>
              </a:rPr>
              <a:t>サイト</a:t>
            </a:r>
            <a:endParaRPr lang="en-US" altLang="ja-JP" sz="1400" b="1" dirty="0">
              <a:solidFill>
                <a:srgbClr val="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021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581540FE-A758-4232-A30F-CC2DFCE8FD79}"/>
              </a:ext>
            </a:extLst>
          </p:cNvPr>
          <p:cNvSpPr>
            <a:spLocks noChangeAspect="1" noChangeArrowheads="1"/>
          </p:cNvSpPr>
          <p:nvPr/>
        </p:nvSpPr>
        <p:spPr bwMode="auto">
          <a:xfrm>
            <a:off x="15113276"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正方形/長方形 10">
            <a:extLst>
              <a:ext uri="{FF2B5EF4-FFF2-40B4-BE49-F238E27FC236}">
                <a16:creationId xmlns:a16="http://schemas.microsoft.com/office/drawing/2014/main" id="{5DD9CC1E-9DE9-4374-A796-59276DDF9F37}"/>
              </a:ext>
            </a:extLst>
          </p:cNvPr>
          <p:cNvSpPr/>
          <p:nvPr/>
        </p:nvSpPr>
        <p:spPr>
          <a:xfrm>
            <a:off x="1045702" y="861933"/>
            <a:ext cx="5477903" cy="584775"/>
          </a:xfrm>
          <a:prstGeom prst="rect">
            <a:avLst/>
          </a:prstGeom>
        </p:spPr>
        <p:txBody>
          <a:bodyPr wrap="square">
            <a:spAutoFit/>
          </a:bodyPr>
          <a:lstStyle/>
          <a:p>
            <a:r>
              <a:rPr lang="ja-JP" altLang="en-US" sz="32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詳細はこちらをクリック！→→→</a:t>
            </a:r>
          </a:p>
        </p:txBody>
      </p:sp>
      <p:sp>
        <p:nvSpPr>
          <p:cNvPr id="19" name="正方形/長方形 18">
            <a:extLst>
              <a:ext uri="{FF2B5EF4-FFF2-40B4-BE49-F238E27FC236}">
                <a16:creationId xmlns:a16="http://schemas.microsoft.com/office/drawing/2014/main" id="{DCB913E9-3219-4527-9158-50FD4CE795F2}"/>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チェック④</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その他　セグメント別のデジタル施策</a:t>
            </a:r>
          </a:p>
        </p:txBody>
      </p:sp>
      <p:pic>
        <p:nvPicPr>
          <p:cNvPr id="2" name="図 1">
            <a:extLst>
              <a:ext uri="{FF2B5EF4-FFF2-40B4-BE49-F238E27FC236}">
                <a16:creationId xmlns:a16="http://schemas.microsoft.com/office/drawing/2014/main" id="{09B39A2A-7750-476B-8205-576FE1E26B23}"/>
              </a:ext>
            </a:extLst>
          </p:cNvPr>
          <p:cNvPicPr>
            <a:picLocks noChangeAspect="1"/>
          </p:cNvPicPr>
          <p:nvPr/>
        </p:nvPicPr>
        <p:blipFill>
          <a:blip r:embed="rId2"/>
          <a:stretch>
            <a:fillRect/>
          </a:stretch>
        </p:blipFill>
        <p:spPr>
          <a:xfrm>
            <a:off x="634443" y="2067983"/>
            <a:ext cx="5551263" cy="4160383"/>
          </a:xfrm>
          <a:prstGeom prst="rect">
            <a:avLst/>
          </a:prstGeom>
        </p:spPr>
      </p:pic>
      <p:sp>
        <p:nvSpPr>
          <p:cNvPr id="3" name="正方形/長方形 2">
            <a:extLst>
              <a:ext uri="{FF2B5EF4-FFF2-40B4-BE49-F238E27FC236}">
                <a16:creationId xmlns:a16="http://schemas.microsoft.com/office/drawing/2014/main" id="{3509F62E-DF8D-4675-807F-C01EB5522B3E}"/>
              </a:ext>
            </a:extLst>
          </p:cNvPr>
          <p:cNvSpPr/>
          <p:nvPr/>
        </p:nvSpPr>
        <p:spPr>
          <a:xfrm>
            <a:off x="6658174" y="757010"/>
            <a:ext cx="4865434" cy="830997"/>
          </a:xfrm>
          <a:prstGeom prst="rect">
            <a:avLst/>
          </a:prstGeom>
          <a:solidFill>
            <a:srgbClr val="FF0000"/>
          </a:solidFill>
        </p:spPr>
        <p:txBody>
          <a:bodyPr wrap="none">
            <a:spAutoFit/>
          </a:bodyPr>
          <a:lstStyle/>
          <a:p>
            <a:r>
              <a:rPr lang="ja-JP" altLang="en-US" sz="2400" b="1" dirty="0">
                <a:solidFill>
                  <a:schemeClr val="bg1"/>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たまひよのデジタル施策資料</a:t>
            </a:r>
            <a:endParaRPr lang="en-US" altLang="ja-JP" sz="2400" b="1" dirty="0">
              <a:solidFill>
                <a:schemeClr val="bg1"/>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endParaRPr>
          </a:p>
          <a:p>
            <a:r>
              <a:rPr lang="en-US" altLang="ja-JP" sz="2400" b="1" dirty="0">
                <a:solidFill>
                  <a:schemeClr val="bg1"/>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2022</a:t>
            </a:r>
            <a:r>
              <a:rPr lang="ja-JP" altLang="en-US" sz="2400" b="1" dirty="0">
                <a:solidFill>
                  <a:schemeClr val="bg1"/>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年</a:t>
            </a:r>
            <a:r>
              <a:rPr lang="en-US" altLang="ja-JP" sz="2400" b="1" dirty="0">
                <a:solidFill>
                  <a:schemeClr val="bg1"/>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4-6</a:t>
            </a:r>
            <a:r>
              <a:rPr lang="ja-JP" altLang="en-US" sz="2400" b="1" dirty="0">
                <a:solidFill>
                  <a:schemeClr val="bg1"/>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月 </a:t>
            </a:r>
            <a:r>
              <a:rPr lang="en-US" altLang="ja-JP" sz="2400" b="1" dirty="0">
                <a:solidFill>
                  <a:schemeClr val="bg1"/>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(benesse.ne.jp)</a:t>
            </a:r>
            <a:endParaRPr lang="ja-JP" altLang="en-US" sz="2400" b="1" dirty="0">
              <a:solidFill>
                <a:schemeClr val="bg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7D64B5C-4372-4144-B8EC-13F6DC5F0B29}"/>
              </a:ext>
            </a:extLst>
          </p:cNvPr>
          <p:cNvPicPr>
            <a:picLocks noChangeAspect="1"/>
          </p:cNvPicPr>
          <p:nvPr/>
        </p:nvPicPr>
        <p:blipFill>
          <a:blip r:embed="rId4"/>
          <a:stretch>
            <a:fillRect/>
          </a:stretch>
        </p:blipFill>
        <p:spPr>
          <a:xfrm>
            <a:off x="6315259" y="2067983"/>
            <a:ext cx="5551263" cy="4163447"/>
          </a:xfrm>
          <a:prstGeom prst="rect">
            <a:avLst/>
          </a:prstGeom>
        </p:spPr>
      </p:pic>
    </p:spTree>
    <p:extLst>
      <p:ext uri="{BB962C8B-B14F-4D97-AF65-F5344CB8AC3E}">
        <p14:creationId xmlns:p14="http://schemas.microsoft.com/office/powerpoint/2010/main" val="3595852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3949</TotalTime>
  <Words>1450</Words>
  <Application>Microsoft Office PowerPoint</Application>
  <PresentationFormat>ワイド画面</PresentationFormat>
  <Paragraphs>205</Paragraphs>
  <Slides>14</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2" baseType="lpstr">
      <vt:lpstr>BIZ UDPゴシック</vt:lpstr>
      <vt:lpstr>Meiryo UI</vt:lpstr>
      <vt:lpstr>游ゴシック</vt:lpstr>
      <vt:lpstr>游ゴシック Light</vt:lpstr>
      <vt:lpstr>Arial</vt:lpstr>
      <vt:lpstr>Wingdings</vt:lpstr>
      <vt:lpstr>Office テーマ</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たまひよメルマガ閲覧資料⑤　2022年3月配信</dc:title>
  <dc:creator>樽見 祥行</dc:creator>
  <cp:lastModifiedBy>市川 武</cp:lastModifiedBy>
  <cp:revision>281</cp:revision>
  <dcterms:created xsi:type="dcterms:W3CDTF">2021-11-18T02:29:34Z</dcterms:created>
  <dcterms:modified xsi:type="dcterms:W3CDTF">2022-03-29T09:48:12Z</dcterms:modified>
</cp:coreProperties>
</file>